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2" r:id="rId5"/>
    <p:sldId id="263" r:id="rId6"/>
    <p:sldId id="271" r:id="rId7"/>
    <p:sldId id="258" r:id="rId8"/>
    <p:sldId id="268" r:id="rId9"/>
    <p:sldId id="266" r:id="rId10"/>
    <p:sldId id="267" r:id="rId11"/>
    <p:sldId id="270" r:id="rId12"/>
    <p:sldId id="264" r:id="rId13"/>
    <p:sldId id="260" r:id="rId14"/>
    <p:sldId id="273" r:id="rId15"/>
    <p:sldId id="27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E7CE"/>
    <a:srgbClr val="44546A"/>
    <a:srgbClr val="CCDA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8D80C-197E-4251-A6B9-A5569CC71B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2F2E45-BBAF-436C-8CFD-A474C5E795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1B566-2D51-4A36-A517-5A52750D9B2A}"/>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A4D2E35E-9C63-42E0-8461-B45B900C1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FE7631-5088-46D2-823D-4BD97A1B0E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484679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95B4-24B9-4725-8C3D-A2E188B3BD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1A888A-495C-480D-BFAD-37EF06D2B3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5B7FD-E048-4235-8F21-EC09DB21ADD8}"/>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304C8432-6DBA-4357-BB0B-0D89791392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70169F-89B4-462B-BEFC-3F1446F31702}"/>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033153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A24F-0B42-434B-9A08-1293F0071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4A464E-EB90-4877-B9C9-28C05B9F31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BFF3DD-D223-47B0-89C0-C7546FE88715}"/>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8B5EA842-B98C-4DC3-A523-32BE75261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63CB90-EDDB-4877-8E0B-3A6C3E92DB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40552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55E-2221-4EA1-BB5F-610DEFC8F2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873311-400A-42D6-B74C-BDE9EDEFC3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B637D5-6926-41D2-85B2-07060C30C6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21344B-4749-427F-B26B-F022D3B0928A}"/>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6" name="Footer Placeholder 5">
            <a:extLst>
              <a:ext uri="{FF2B5EF4-FFF2-40B4-BE49-F238E27FC236}">
                <a16:creationId xmlns:a16="http://schemas.microsoft.com/office/drawing/2014/main" id="{72FDFEB9-53BD-4D94-9C9F-59F216C4BB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49FC0C-3D41-440B-9605-1B1A081D36D1}"/>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756926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5DB7-99C8-4B80-93B1-419A893CDA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F6BAB4-5826-46D5-9B31-6228B97C18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7AE0EA-937F-4976-B69E-8E476A1711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3E74A0-9EEF-473E-9FFE-7DB6F915B3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9448C0-CF9B-417A-A913-23FF26E62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1A7EC3-B39B-4760-9377-252065444EFF}"/>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8" name="Footer Placeholder 7">
            <a:extLst>
              <a:ext uri="{FF2B5EF4-FFF2-40B4-BE49-F238E27FC236}">
                <a16:creationId xmlns:a16="http://schemas.microsoft.com/office/drawing/2014/main" id="{A26DA2EE-6E51-4514-A726-47D5016FD9B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DCE6E2-BCA0-46E6-BDEB-FFFD4800453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31957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093EC-A6FD-4AA3-8C20-708AC35BB5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8CA751-67DE-4564-BA7C-8097BF3EA546}"/>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4" name="Footer Placeholder 3">
            <a:extLst>
              <a:ext uri="{FF2B5EF4-FFF2-40B4-BE49-F238E27FC236}">
                <a16:creationId xmlns:a16="http://schemas.microsoft.com/office/drawing/2014/main" id="{9A4ADE8F-764E-487D-BD54-D6498D622BE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7421FE-7859-4D97-AD0A-9B4BF92F3A4A}"/>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115011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EC776-8151-4822-ABA8-0F575C50A848}"/>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3" name="Footer Placeholder 2">
            <a:extLst>
              <a:ext uri="{FF2B5EF4-FFF2-40B4-BE49-F238E27FC236}">
                <a16:creationId xmlns:a16="http://schemas.microsoft.com/office/drawing/2014/main" id="{040EEFE9-81AD-4E28-A343-1EE6F26950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C07220-CA63-4823-BEA0-4C639CFEF82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047844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4C49D-91CD-44AE-9ACE-2E0AE19E99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6C606A4-65C2-4DD6-BA2F-2A5E0505B0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3391DB-9FD6-4FF0-B98F-ADEB1532D0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859EF-F76A-4B2D-97B3-1763D114C4EC}"/>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6" name="Footer Placeholder 5">
            <a:extLst>
              <a:ext uri="{FF2B5EF4-FFF2-40B4-BE49-F238E27FC236}">
                <a16:creationId xmlns:a16="http://schemas.microsoft.com/office/drawing/2014/main" id="{B519A57F-FAE2-415E-B872-F21006B944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C240B7-B31B-4633-8997-2FA66776E1AC}"/>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93826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F7D94-3701-4C08-B348-546022AA77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4BB923-E6BB-4235-AD45-6EF0001E9B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23E103-4EB2-4916-9243-8F44F0531C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2F3D33-C439-4F08-8563-E3A44F57A5F7}"/>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6" name="Footer Placeholder 5">
            <a:extLst>
              <a:ext uri="{FF2B5EF4-FFF2-40B4-BE49-F238E27FC236}">
                <a16:creationId xmlns:a16="http://schemas.microsoft.com/office/drawing/2014/main" id="{8EA56D4C-32EF-43E5-B8AF-13EDBBAA08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AC95CE-6489-430C-A29F-782F2B63A8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550002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C09B9-272F-40FF-B9F8-55FD5C72D9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2A07BD-BD88-4395-BD50-76CBDCD91B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A67C38-8C4C-4997-A9C7-C7A8ED4A77AA}"/>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042ED6F9-7AA1-4CD8-A412-1F1861910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92C52-1EDB-4859-9343-E649206E4AD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256702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C716D4-03E6-498D-8E3B-434875FF38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55F709-EA3C-41FC-9A0D-76CB8B4627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312BEF-CDA1-4DF8-8134-C316DDE23E83}"/>
              </a:ext>
            </a:extLst>
          </p:cNvPr>
          <p:cNvSpPr>
            <a:spLocks noGrp="1"/>
          </p:cNvSpPr>
          <p:nvPr>
            <p:ph type="dt" sz="half" idx="10"/>
          </p:nvPr>
        </p:nvSpPr>
        <p:spPr/>
        <p:txBody>
          <a:body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BD07C33B-03AF-4DEF-A4BF-B7D834B6C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01D9D7-E944-45DE-A944-AE892FEB6D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9142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E27B57-DF81-4B82-B7D4-7F6D79A7C8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ACE005-BE73-4C35-9259-170326044E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4633AF-0EBC-4122-85A7-05EFBE66D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96B86-961D-4C87-80C6-263A2BAD9A29}" type="datetimeFigureOut">
              <a:rPr lang="en-GB" smtClean="0"/>
              <a:t>13/09/2023</a:t>
            </a:fld>
            <a:endParaRPr lang="en-GB"/>
          </a:p>
        </p:txBody>
      </p:sp>
      <p:sp>
        <p:nvSpPr>
          <p:cNvPr id="5" name="Footer Placeholder 4">
            <a:extLst>
              <a:ext uri="{FF2B5EF4-FFF2-40B4-BE49-F238E27FC236}">
                <a16:creationId xmlns:a16="http://schemas.microsoft.com/office/drawing/2014/main" id="{79C268FD-5BA6-4B1B-B38F-EFE5883B7D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FDE8E0-88C7-4C64-9278-BEBEA1E0BB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ACB369-F4AD-404D-8FCE-6AE36F054977}" type="slidenum">
              <a:rPr lang="en-GB" smtClean="0"/>
              <a:t>‹#›</a:t>
            </a:fld>
            <a:endParaRPr lang="en-GB"/>
          </a:p>
        </p:txBody>
      </p:sp>
    </p:spTree>
    <p:extLst>
      <p:ext uri="{BB962C8B-B14F-4D97-AF65-F5344CB8AC3E}">
        <p14:creationId xmlns:p14="http://schemas.microsoft.com/office/powerpoint/2010/main" val="3835870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https://www.woodlandfederation.org.uk/school-life/class-structure/year-5"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53">
            <a:extLst>
              <a:ext uri="{FF2B5EF4-FFF2-40B4-BE49-F238E27FC236}">
                <a16:creationId xmlns:a16="http://schemas.microsoft.com/office/drawing/2014/main" id="{A8DB9CD9-59B1-4D73-BC4C-98796A48EF9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55">
            <a:extLst>
              <a:ext uri="{FF2B5EF4-FFF2-40B4-BE49-F238E27FC236}">
                <a16:creationId xmlns:a16="http://schemas.microsoft.com/office/drawing/2014/main" id="{8874A6A9-41FF-4E33-AFA8-F9F81436A5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2" name="Group 57">
            <a:extLst>
              <a:ext uri="{FF2B5EF4-FFF2-40B4-BE49-F238E27FC236}">
                <a16:creationId xmlns:a16="http://schemas.microsoft.com/office/drawing/2014/main" id="{721D730E-1F97-4071-B143-B05E6D2599B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73" name="Freeform: Shape 58">
              <a:extLst>
                <a:ext uri="{FF2B5EF4-FFF2-40B4-BE49-F238E27FC236}">
                  <a16:creationId xmlns:a16="http://schemas.microsoft.com/office/drawing/2014/main" id="{B3849C6A-9EE5-4604-8EAE-DD4796B79D8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4" name="Freeform: Shape 59">
              <a:extLst>
                <a:ext uri="{FF2B5EF4-FFF2-40B4-BE49-F238E27FC236}">
                  <a16:creationId xmlns:a16="http://schemas.microsoft.com/office/drawing/2014/main" id="{308677BE-069B-4A4D-8732-E26B6EF5671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5" name="Freeform: Shape 60">
              <a:extLst>
                <a:ext uri="{FF2B5EF4-FFF2-40B4-BE49-F238E27FC236}">
                  <a16:creationId xmlns:a16="http://schemas.microsoft.com/office/drawing/2014/main" id="{9A9A575B-DD07-4388-963B-0AF3FDDCF3C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6" name="Freeform: Shape 61">
              <a:extLst>
                <a:ext uri="{FF2B5EF4-FFF2-40B4-BE49-F238E27FC236}">
                  <a16:creationId xmlns:a16="http://schemas.microsoft.com/office/drawing/2014/main" id="{D55285E4-21EB-4EC1-AB8E-36E881E8992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3" name="Freeform: Shape 62">
              <a:extLst>
                <a:ext uri="{FF2B5EF4-FFF2-40B4-BE49-F238E27FC236}">
                  <a16:creationId xmlns:a16="http://schemas.microsoft.com/office/drawing/2014/main" id="{6A0C77B5-3FAA-4D4F-9555-89D75160887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77" name="Freeform: Shape 63">
              <a:extLst>
                <a:ext uri="{FF2B5EF4-FFF2-40B4-BE49-F238E27FC236}">
                  <a16:creationId xmlns:a16="http://schemas.microsoft.com/office/drawing/2014/main" id="{5F0C96D1-A8B7-4C8E-9997-D823FD1591F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8" name="Freeform: Shape 64">
              <a:extLst>
                <a:ext uri="{FF2B5EF4-FFF2-40B4-BE49-F238E27FC236}">
                  <a16:creationId xmlns:a16="http://schemas.microsoft.com/office/drawing/2014/main" id="{DA46556D-445B-4CD0-87A0-02A30BD1B15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3332077" y="1209931"/>
            <a:ext cx="5539165" cy="2310312"/>
          </a:xfrm>
        </p:spPr>
        <p:txBody>
          <a:bodyPr>
            <a:normAutofit/>
          </a:bodyPr>
          <a:lstStyle/>
          <a:p>
            <a:r>
              <a:rPr lang="en-GB" sz="5200" u="sng" dirty="0">
                <a:solidFill>
                  <a:schemeClr val="tx2"/>
                </a:solidFill>
                <a:latin typeface="Twinkl Cursive Looped" panose="02000000000000000000" pitchFamily="2" charset="0"/>
              </a:rPr>
              <a:t>Year </a:t>
            </a:r>
            <a:r>
              <a:rPr lang="en-GB" sz="5200" u="sng" dirty="0" smtClean="0">
                <a:solidFill>
                  <a:schemeClr val="tx2"/>
                </a:solidFill>
                <a:latin typeface="Twinkl Cursive Looped" panose="02000000000000000000" pitchFamily="2" charset="0"/>
              </a:rPr>
              <a:t>Five </a:t>
            </a:r>
            <a:r>
              <a:rPr lang="en-GB" sz="5200" u="sng" dirty="0">
                <a:solidFill>
                  <a:schemeClr val="tx2"/>
                </a:solidFill>
                <a:latin typeface="Twinkl Cursive Looped" panose="02000000000000000000" pitchFamily="2" charset="0"/>
              </a:rPr>
              <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Welcome meeting</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2023-2024 </a:t>
            </a:r>
          </a:p>
        </p:txBody>
      </p:sp>
      <p:pic>
        <p:nvPicPr>
          <p:cNvPr id="4" name="Picture 3">
            <a:extLst>
              <a:ext uri="{FF2B5EF4-FFF2-40B4-BE49-F238E27FC236}">
                <a16:creationId xmlns:a16="http://schemas.microsoft.com/office/drawing/2014/main" id="{B01D34D0-53EE-6074-A9C8-0C3783C2A2C3}"/>
              </a:ext>
            </a:extLst>
          </p:cNvPr>
          <p:cNvPicPr>
            <a:picLocks noChangeAspect="1"/>
          </p:cNvPicPr>
          <p:nvPr/>
        </p:nvPicPr>
        <p:blipFill>
          <a:blip r:embed="rId2"/>
          <a:stretch>
            <a:fillRect/>
          </a:stretch>
        </p:blipFill>
        <p:spPr>
          <a:xfrm>
            <a:off x="4454312" y="3761501"/>
            <a:ext cx="3283070" cy="2855240"/>
          </a:xfrm>
          <a:prstGeom prst="rect">
            <a:avLst/>
          </a:prstGeom>
        </p:spPr>
      </p:pic>
    </p:spTree>
    <p:extLst>
      <p:ext uri="{BB962C8B-B14F-4D97-AF65-F5344CB8AC3E}">
        <p14:creationId xmlns:p14="http://schemas.microsoft.com/office/powerpoint/2010/main" val="2556353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Daily routines</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School gate is open from 8:45 to 8:55</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Children will have a rota of responsibilities to carry out </a:t>
            </a:r>
            <a:r>
              <a:rPr lang="en-US" sz="2400" dirty="0" smtClean="0">
                <a:solidFill>
                  <a:schemeClr val="tx2"/>
                </a:solidFill>
                <a:latin typeface="Twinkl Cursive Looped" panose="02000000000000000000" pitchFamily="2" charset="0"/>
                <a:ea typeface="+mn-ea"/>
                <a:cs typeface="+mn-cs"/>
              </a:rPr>
              <a:t>within the classroom each day.</a:t>
            </a:r>
            <a:endParaRPr lang="en-US" sz="2400" dirty="0">
              <a:solidFill>
                <a:schemeClr val="tx2"/>
              </a:solidFill>
              <a:latin typeface="Twinkl Cursive Looped" panose="02000000000000000000" pitchFamily="2" charset="0"/>
              <a:ea typeface="+mn-ea"/>
              <a:cs typeface="+mn-cs"/>
            </a:endParaRPr>
          </a:p>
          <a:p>
            <a:pPr indent="-228600" algn="l">
              <a:lnSpc>
                <a:spcPct val="150000"/>
              </a:lnSpc>
              <a:spcAft>
                <a:spcPts val="600"/>
              </a:spcAft>
              <a:buFont typeface="Arial" panose="020B0604020202020204" pitchFamily="34" charset="0"/>
              <a:buChar char="•"/>
            </a:pPr>
            <a:r>
              <a:rPr lang="en-US" sz="2400" dirty="0" smtClean="0">
                <a:solidFill>
                  <a:schemeClr val="tx2"/>
                </a:solidFill>
                <a:latin typeface="Twinkl Cursive Looped" panose="02000000000000000000" pitchFamily="2" charset="0"/>
                <a:ea typeface="+mn-ea"/>
                <a:cs typeface="+mn-cs"/>
              </a:rPr>
              <a:t>Guided reading when children arrive.</a:t>
            </a:r>
            <a:endParaRPr lang="en-US" sz="2400" dirty="0">
              <a:solidFill>
                <a:schemeClr val="tx2"/>
              </a:solidFill>
              <a:latin typeface="Twinkl Cursive Looped" panose="02000000000000000000" pitchFamily="2" charset="0"/>
              <a:ea typeface="+mn-ea"/>
              <a:cs typeface="+mn-cs"/>
            </a:endParaRP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Break time at 10:30 </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Lunch time at 12:00</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End of day: all children will now leave school at 3:30pm except for those on the </a:t>
            </a:r>
            <a:r>
              <a:rPr lang="en-US" sz="2400" dirty="0" smtClean="0">
                <a:solidFill>
                  <a:schemeClr val="tx2"/>
                </a:solidFill>
                <a:latin typeface="Twinkl Cursive Looped" panose="02000000000000000000" pitchFamily="2" charset="0"/>
                <a:ea typeface="+mn-ea"/>
                <a:cs typeface="+mn-cs"/>
              </a:rPr>
              <a:t>bus.</a:t>
            </a:r>
            <a:endParaRPr lang="en-US" sz="2400" dirty="0">
              <a:solidFill>
                <a:schemeClr val="tx2"/>
              </a:solidFill>
              <a:latin typeface="Twinkl Cursive Looped" panose="02000000000000000000" pitchFamily="2" charset="0"/>
              <a:ea typeface="+mn-ea"/>
              <a:cs typeface="+mn-cs"/>
            </a:endParaRPr>
          </a:p>
        </p:txBody>
      </p:sp>
      <p:grpSp>
        <p:nvGrpSpPr>
          <p:cNvPr id="28" name="Group 27">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909308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Attendance</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vital that children arrive at school ready to learn at 9am every morning.</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disruptive to their learning and others in the class if they are late.</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All of our subjects are taught in sequences of learning and missing ay part of the carefully structured sequence could lead to gaps in their understanding.</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358630" y="1632474"/>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CB3BA0E3-2D8E-59B6-FDB7-048BB8FFE81A}"/>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413855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9">
            <a:extLst>
              <a:ext uri="{FF2B5EF4-FFF2-40B4-BE49-F238E27FC236}">
                <a16:creationId xmlns:a16="http://schemas.microsoft.com/office/drawing/2014/main" id="{643A7A40-1AE6-4218-A8E0-8248174A537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1">
            <a:extLst>
              <a:ext uri="{FF2B5EF4-FFF2-40B4-BE49-F238E27FC236}">
                <a16:creationId xmlns:a16="http://schemas.microsoft.com/office/drawing/2014/main" id="{BD8AB40A-4374-4897-B5EE-9F8913476E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33">
            <a:extLst>
              <a:ext uri="{FF2B5EF4-FFF2-40B4-BE49-F238E27FC236}">
                <a16:creationId xmlns:a16="http://schemas.microsoft.com/office/drawing/2014/main" id="{2783379C-045E-4010-ABDC-A270A0AA1068}"/>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176401" y="170308"/>
            <a:ext cx="2514948" cy="2174333"/>
            <a:chOff x="-305" y="-4155"/>
            <a:chExt cx="2514948" cy="2174333"/>
          </a:xfrm>
        </p:grpSpPr>
        <p:sp>
          <p:nvSpPr>
            <p:cNvPr id="47" name="Freeform: Shape 34">
              <a:extLst>
                <a:ext uri="{FF2B5EF4-FFF2-40B4-BE49-F238E27FC236}">
                  <a16:creationId xmlns:a16="http://schemas.microsoft.com/office/drawing/2014/main" id="{0B0AB1BF-11AE-4CFF-85EC-E51DBD316A0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35">
              <a:extLst>
                <a:ext uri="{FF2B5EF4-FFF2-40B4-BE49-F238E27FC236}">
                  <a16:creationId xmlns:a16="http://schemas.microsoft.com/office/drawing/2014/main" id="{526548A0-953E-4FBA-97A5-592ACAF42A3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36">
              <a:extLst>
                <a:ext uri="{FF2B5EF4-FFF2-40B4-BE49-F238E27FC236}">
                  <a16:creationId xmlns:a16="http://schemas.microsoft.com/office/drawing/2014/main" id="{F84FA27B-CD1F-421B-BB4F-B141F02FF47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8" name="Freeform: Shape 37">
              <a:extLst>
                <a:ext uri="{FF2B5EF4-FFF2-40B4-BE49-F238E27FC236}">
                  <a16:creationId xmlns:a16="http://schemas.microsoft.com/office/drawing/2014/main" id="{3CDBD6AB-1AC7-4807-9C34-01139BB7C22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0" name="Group 39">
            <a:extLst>
              <a:ext uri="{FF2B5EF4-FFF2-40B4-BE49-F238E27FC236}">
                <a16:creationId xmlns:a16="http://schemas.microsoft.com/office/drawing/2014/main" id="{F5FDDF18-F156-4D2D-82C6-F55008E338B5}"/>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130553" y="4560734"/>
            <a:ext cx="3061446" cy="2297265"/>
            <a:chOff x="-305" y="-1"/>
            <a:chExt cx="3832880" cy="2876136"/>
          </a:xfrm>
        </p:grpSpPr>
        <p:sp>
          <p:nvSpPr>
            <p:cNvPr id="41" name="Freeform: Shape 40">
              <a:extLst>
                <a:ext uri="{FF2B5EF4-FFF2-40B4-BE49-F238E27FC236}">
                  <a16:creationId xmlns:a16="http://schemas.microsoft.com/office/drawing/2014/main" id="{3822C29E-FFDD-45BC-A286-9C00C8E2D2F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C9E2381D-1763-4D42-A3A2-B2345DD35ED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Shape 42">
              <a:extLst>
                <a:ext uri="{FF2B5EF4-FFF2-40B4-BE49-F238E27FC236}">
                  <a16:creationId xmlns:a16="http://schemas.microsoft.com/office/drawing/2014/main" id="{D2A622D5-9532-4E0C-B9A8-DAEDD46462E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a16="http://schemas.microsoft.com/office/drawing/2014/main" id="{5C0ABE88-5ADF-4A31-8505-78968DBB5D6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4" name="Picture 3"/>
          <p:cNvPicPr>
            <a:picLocks noChangeAspect="1"/>
          </p:cNvPicPr>
          <p:nvPr/>
        </p:nvPicPr>
        <p:blipFill>
          <a:blip r:embed="rId2"/>
          <a:stretch>
            <a:fillRect/>
          </a:stretch>
        </p:blipFill>
        <p:spPr>
          <a:xfrm>
            <a:off x="292448" y="286664"/>
            <a:ext cx="11622461" cy="6156022"/>
          </a:xfrm>
          <a:prstGeom prst="rect">
            <a:avLst/>
          </a:prstGeom>
        </p:spPr>
      </p:pic>
    </p:spTree>
    <p:extLst>
      <p:ext uri="{BB962C8B-B14F-4D97-AF65-F5344CB8AC3E}">
        <p14:creationId xmlns:p14="http://schemas.microsoft.com/office/powerpoint/2010/main" val="169842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96613" y="420525"/>
            <a:ext cx="9833548" cy="988047"/>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PE</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1586946"/>
            <a:ext cx="9833548" cy="4850529"/>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The children will have PE on </a:t>
            </a:r>
            <a:r>
              <a:rPr lang="en-US" sz="2400" b="1" dirty="0" smtClean="0">
                <a:solidFill>
                  <a:schemeClr val="tx2"/>
                </a:solidFill>
                <a:latin typeface="Twinkl Cursive Looped" panose="02000000000000000000" pitchFamily="2" charset="0"/>
                <a:ea typeface="+mn-ea"/>
                <a:cs typeface="+mn-cs"/>
              </a:rPr>
              <a:t>Monday</a:t>
            </a:r>
            <a:r>
              <a:rPr lang="en-US" sz="2400" dirty="0" smtClean="0">
                <a:solidFill>
                  <a:schemeClr val="tx2"/>
                </a:solidFill>
                <a:latin typeface="Twinkl Cursive Looped" panose="02000000000000000000" pitchFamily="2" charset="0"/>
                <a:ea typeface="+mn-ea"/>
                <a:cs typeface="+mn-cs"/>
              </a:rPr>
              <a:t> </a:t>
            </a:r>
            <a:r>
              <a:rPr lang="en-US" sz="2400" dirty="0">
                <a:solidFill>
                  <a:schemeClr val="tx2"/>
                </a:solidFill>
                <a:latin typeface="Twinkl Cursive Looped" panose="02000000000000000000" pitchFamily="2" charset="0"/>
                <a:ea typeface="+mn-ea"/>
                <a:cs typeface="+mn-cs"/>
              </a:rPr>
              <a:t>and </a:t>
            </a:r>
            <a:r>
              <a:rPr lang="en-US" sz="2400" b="1" dirty="0" smtClean="0">
                <a:solidFill>
                  <a:schemeClr val="tx2"/>
                </a:solidFill>
                <a:latin typeface="Twinkl Cursive Looped" panose="02000000000000000000" pitchFamily="2" charset="0"/>
                <a:ea typeface="+mn-ea"/>
                <a:cs typeface="+mn-cs"/>
              </a:rPr>
              <a:t>Tuesday</a:t>
            </a:r>
            <a:r>
              <a:rPr lang="en-US" sz="2400" dirty="0" smtClean="0">
                <a:solidFill>
                  <a:schemeClr val="tx2"/>
                </a:solidFill>
                <a:latin typeface="Twinkl Cursive Looped" panose="02000000000000000000" pitchFamily="2" charset="0"/>
                <a:ea typeface="+mn-ea"/>
                <a:cs typeface="+mn-cs"/>
              </a:rPr>
              <a:t> </a:t>
            </a:r>
            <a:r>
              <a:rPr lang="en-US" sz="2400" dirty="0">
                <a:solidFill>
                  <a:schemeClr val="tx2"/>
                </a:solidFill>
                <a:latin typeface="Twinkl Cursive Looped" panose="02000000000000000000" pitchFamily="2" charset="0"/>
                <a:ea typeface="+mn-ea"/>
                <a:cs typeface="+mn-cs"/>
              </a:rPr>
              <a:t>afternoons.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can they wear full PE kit on these days: </a:t>
            </a:r>
            <a:r>
              <a:rPr lang="en-GB" sz="2400" dirty="0">
                <a:solidFill>
                  <a:srgbClr val="44546A"/>
                </a:solidFill>
                <a:latin typeface="Twinkl Cursive Looped" panose="02000000000000000000" pitchFamily="2" charset="0"/>
                <a:ea typeface="+mn-ea"/>
                <a:cs typeface="+mn-cs"/>
              </a:rPr>
              <a:t>navy blue or plain black hoodie/sweatshirt, plain navy or black shorts/joggers, a plain white t-shirt and black trainers. </a:t>
            </a:r>
          </a:p>
          <a:p>
            <a:pPr indent="-228600" algn="l">
              <a:spcAft>
                <a:spcPts val="600"/>
              </a:spcAft>
              <a:buFont typeface="Arial" panose="020B0604020202020204" pitchFamily="34" charset="0"/>
              <a:buChar char="•"/>
            </a:pPr>
            <a:endParaRPr lang="en-GB" sz="2400" dirty="0">
              <a:solidFill>
                <a:srgbClr val="44546A"/>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PE hoodies are only to be worn on these PE days as not as part of our full school uniform. </a:t>
            </a:r>
          </a:p>
          <a:p>
            <a:pPr indent="-228600" algn="l">
              <a:spcAft>
                <a:spcPts val="600"/>
              </a:spcAft>
              <a:buFont typeface="Arial" panose="020B0604020202020204" pitchFamily="34" charset="0"/>
              <a:buChar char="•"/>
            </a:pPr>
            <a:endParaRPr lang="en-GB" sz="2400" dirty="0">
              <a:solidFill>
                <a:srgbClr val="44546A"/>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GB" sz="2400" dirty="0" smtClean="0">
                <a:solidFill>
                  <a:srgbClr val="44546A"/>
                </a:solidFill>
                <a:latin typeface="Twinkl Cursive Looped" panose="02000000000000000000" pitchFamily="2" charset="0"/>
                <a:ea typeface="+mn-ea"/>
                <a:cs typeface="+mn-cs"/>
              </a:rPr>
              <a:t>We endeavour to use the track daily at 2:45pm.</a:t>
            </a:r>
            <a:endParaRPr lang="en-GB" sz="2400" dirty="0">
              <a:solidFill>
                <a:srgbClr val="44546A"/>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5432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67430" y="420525"/>
            <a:ext cx="9833548" cy="988047"/>
          </a:xfrm>
        </p:spPr>
        <p:txBody>
          <a:bodyPr vert="horz" lIns="91440" tIns="45720" rIns="91440" bIns="45720" rtlCol="0" anchor="b">
            <a:normAutofit/>
          </a:bodyPr>
          <a:lstStyle/>
          <a:p>
            <a:r>
              <a:rPr lang="en-US" sz="4800" u="sng" dirty="0">
                <a:solidFill>
                  <a:schemeClr val="tx2"/>
                </a:solidFill>
                <a:latin typeface="Twinkl Cursive Looped" panose="02000000000000000000" pitchFamily="2" charset="0"/>
              </a:rPr>
              <a:t>Cooperative Learning</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1444592"/>
            <a:ext cx="9833548" cy="4992883"/>
          </a:xfrm>
          <a:prstGeom prst="rect">
            <a:avLst/>
          </a:prstGeom>
        </p:spPr>
        <p:txBody>
          <a:bodyPr vert="horz" lIns="91440" tIns="45720" rIns="91440" bIns="45720" rtlCol="0">
            <a:normAutofit fontScale="77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 children will be experiencing their learning in groups of </a:t>
            </a:r>
            <a:r>
              <a:rPr lang="en-GB" sz="2400" dirty="0" smtClean="0">
                <a:solidFill>
                  <a:schemeClr val="tx2"/>
                </a:solidFill>
                <a:latin typeface="Twinkl Cursive Looped" panose="02000000000000000000" pitchFamily="2" charset="0"/>
                <a:ea typeface="+mn-ea"/>
                <a:cs typeface="+mn-cs"/>
              </a:rPr>
              <a:t>four with one team of six.</a:t>
            </a:r>
            <a:endParaRPr lang="en-GB" sz="2400" dirty="0">
              <a:solidFill>
                <a:schemeClr val="tx2"/>
              </a:solidFill>
              <a:latin typeface="Twinkl Cursive Looped" panose="02000000000000000000" pitchFamily="2" charset="0"/>
              <a:ea typeface="+mn-ea"/>
              <a:cs typeface="+mn-cs"/>
            </a:endParaRP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These groups are carefully considered and will be the same for an entire half term. This means that they will be part of </a:t>
            </a:r>
            <a:r>
              <a:rPr lang="en-GB" sz="2400" dirty="0" smtClean="0">
                <a:solidFill>
                  <a:schemeClr val="tx2"/>
                </a:solidFill>
                <a:latin typeface="Twinkl Cursive Looped" panose="02000000000000000000" pitchFamily="2" charset="0"/>
                <a:ea typeface="+mn-ea"/>
                <a:cs typeface="+mn-cs"/>
              </a:rPr>
              <a:t>seven </a:t>
            </a:r>
            <a:r>
              <a:rPr lang="en-GB" sz="2400" dirty="0">
                <a:solidFill>
                  <a:schemeClr val="tx2"/>
                </a:solidFill>
                <a:latin typeface="Twinkl Cursive Looped" panose="02000000000000000000" pitchFamily="2" charset="0"/>
                <a:ea typeface="+mn-ea"/>
                <a:cs typeface="+mn-cs"/>
              </a:rPr>
              <a:t>‘teams’ during this year.</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One of the ideas behind this strategy is to teach children to collaborate, negotiate and succeed whilst working with any of their classmates.</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Due to the nature of cooperative learning, these relationships can take time to establish and, as a school, we do not change these groups.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We often find that the most effective collaborative partnerships occur when children are not in the same social circles!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With reference to children’s relationships, it is normal for children to fall out with their peers – and then to make up. This is an essential part of growing up and being part of a community.</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DFE8539D-1FBC-D78A-D2F4-7B8998A6CD08}"/>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9970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Home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4128" y="1741251"/>
            <a:ext cx="10087984"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solidFill>
                  <a:schemeClr val="tx2"/>
                </a:solidFill>
                <a:latin typeface="Twinkl Cursive Looped" panose="02000000000000000000" pitchFamily="2" charset="0"/>
                <a:ea typeface="+mn-ea"/>
                <a:cs typeface="+mn-cs"/>
              </a:rPr>
              <a:t>Spelling</a:t>
            </a:r>
          </a:p>
          <a:p>
            <a:pPr algn="l">
              <a:spcAft>
                <a:spcPts val="600"/>
              </a:spcAft>
            </a:pPr>
            <a:r>
              <a:rPr lang="en-US" sz="2400" dirty="0">
                <a:solidFill>
                  <a:schemeClr val="tx2"/>
                </a:solidFill>
                <a:latin typeface="Twinkl Cursive Looped" panose="02000000000000000000" pitchFamily="2" charset="0"/>
                <a:ea typeface="+mn-ea"/>
                <a:cs typeface="+mn-cs"/>
              </a:rPr>
              <a:t>Weekly spellings will be tested every </a:t>
            </a:r>
            <a:r>
              <a:rPr lang="en-US" sz="2400" b="1" dirty="0" smtClean="0">
                <a:solidFill>
                  <a:schemeClr val="tx2"/>
                </a:solidFill>
                <a:latin typeface="Twinkl Cursive Looped" panose="02000000000000000000" pitchFamily="2" charset="0"/>
                <a:ea typeface="+mn-ea"/>
                <a:cs typeface="+mn-cs"/>
              </a:rPr>
              <a:t>Wednesday</a:t>
            </a:r>
            <a:r>
              <a:rPr lang="en-US" sz="2400" dirty="0" smtClean="0">
                <a:solidFill>
                  <a:schemeClr val="tx2"/>
                </a:solidFill>
                <a:latin typeface="Twinkl Cursive Looped" panose="02000000000000000000" pitchFamily="2" charset="0"/>
                <a:ea typeface="+mn-ea"/>
                <a:cs typeface="+mn-cs"/>
              </a:rPr>
              <a:t> </a:t>
            </a:r>
            <a:r>
              <a:rPr lang="en-US" sz="2400" dirty="0">
                <a:solidFill>
                  <a:schemeClr val="tx2"/>
                </a:solidFill>
                <a:latin typeface="Twinkl Cursive Looped" panose="02000000000000000000" pitchFamily="2" charset="0"/>
                <a:ea typeface="+mn-ea"/>
                <a:cs typeface="+mn-cs"/>
              </a:rPr>
              <a:t>and will be sent home via email.</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Reading</a:t>
            </a:r>
            <a:r>
              <a:rPr lang="en-US" sz="2400" dirty="0">
                <a:solidFill>
                  <a:schemeClr val="tx2"/>
                </a:solidFill>
                <a:latin typeface="Twinkl Cursive Looped" panose="02000000000000000000" pitchFamily="2" charset="0"/>
                <a:ea typeface="+mn-ea"/>
                <a:cs typeface="+mn-cs"/>
              </a:rPr>
              <a:t> </a:t>
            </a:r>
          </a:p>
          <a:p>
            <a:pPr algn="l">
              <a:spcAft>
                <a:spcPts val="600"/>
              </a:spcAft>
            </a:pPr>
            <a:r>
              <a:rPr lang="en-US" sz="2400" dirty="0">
                <a:solidFill>
                  <a:schemeClr val="tx2"/>
                </a:solidFill>
                <a:latin typeface="Twinkl Cursive Looped" panose="02000000000000000000" pitchFamily="2" charset="0"/>
                <a:ea typeface="+mn-ea"/>
                <a:cs typeface="+mn-cs"/>
              </a:rPr>
              <a:t>The expectation is that Year </a:t>
            </a:r>
            <a:r>
              <a:rPr lang="en-US" sz="2400" dirty="0" smtClean="0">
                <a:solidFill>
                  <a:schemeClr val="tx2"/>
                </a:solidFill>
                <a:latin typeface="Twinkl Cursive Looped" panose="02000000000000000000" pitchFamily="2" charset="0"/>
                <a:ea typeface="+mn-ea"/>
                <a:cs typeface="+mn-cs"/>
              </a:rPr>
              <a:t>5 </a:t>
            </a:r>
            <a:r>
              <a:rPr lang="en-US" sz="2400" dirty="0">
                <a:solidFill>
                  <a:schemeClr val="tx2"/>
                </a:solidFill>
                <a:latin typeface="Twinkl Cursive Looped" panose="02000000000000000000" pitchFamily="2" charset="0"/>
                <a:ea typeface="+mn-ea"/>
                <a:cs typeface="+mn-cs"/>
              </a:rPr>
              <a:t>children are reading </a:t>
            </a:r>
            <a:r>
              <a:rPr lang="en-US" sz="2400" b="1" dirty="0">
                <a:solidFill>
                  <a:schemeClr val="tx2"/>
                </a:solidFill>
                <a:latin typeface="Twinkl Cursive Looped" panose="02000000000000000000" pitchFamily="2" charset="0"/>
                <a:ea typeface="+mn-ea"/>
                <a:cs typeface="+mn-cs"/>
              </a:rPr>
              <a:t>at least</a:t>
            </a:r>
            <a:r>
              <a:rPr lang="en-US" sz="2400" dirty="0">
                <a:solidFill>
                  <a:schemeClr val="tx2"/>
                </a:solidFill>
                <a:latin typeface="Twinkl Cursive Looped" panose="02000000000000000000" pitchFamily="2" charset="0"/>
                <a:ea typeface="+mn-ea"/>
                <a:cs typeface="+mn-cs"/>
              </a:rPr>
              <a:t> </a:t>
            </a:r>
            <a:r>
              <a:rPr lang="en-US" sz="2400" b="1" dirty="0" smtClean="0">
                <a:solidFill>
                  <a:schemeClr val="tx2"/>
                </a:solidFill>
                <a:latin typeface="Twinkl Cursive Looped" panose="02000000000000000000" pitchFamily="2" charset="0"/>
                <a:ea typeface="+mn-ea"/>
                <a:cs typeface="+mn-cs"/>
              </a:rPr>
              <a:t>five</a:t>
            </a:r>
            <a:r>
              <a:rPr lang="en-US" sz="2400" dirty="0" smtClean="0">
                <a:solidFill>
                  <a:schemeClr val="tx2"/>
                </a:solidFill>
                <a:latin typeface="Twinkl Cursive Looped" panose="02000000000000000000" pitchFamily="2" charset="0"/>
                <a:ea typeface="+mn-ea"/>
                <a:cs typeface="+mn-cs"/>
              </a:rPr>
              <a:t> </a:t>
            </a:r>
            <a:r>
              <a:rPr lang="en-US" sz="2400" dirty="0">
                <a:solidFill>
                  <a:schemeClr val="tx2"/>
                </a:solidFill>
                <a:latin typeface="Twinkl Cursive Looped" panose="02000000000000000000" pitchFamily="2" charset="0"/>
                <a:ea typeface="+mn-ea"/>
                <a:cs typeface="+mn-cs"/>
              </a:rPr>
              <a:t>times </a:t>
            </a:r>
            <a:r>
              <a:rPr lang="en-US" sz="2400" dirty="0" smtClean="0">
                <a:solidFill>
                  <a:schemeClr val="tx2"/>
                </a:solidFill>
                <a:latin typeface="Twinkl Cursive Looped" panose="02000000000000000000" pitchFamily="2" charset="0"/>
                <a:ea typeface="+mn-ea"/>
                <a:cs typeface="+mn-cs"/>
              </a:rPr>
              <a:t>a week</a:t>
            </a:r>
            <a:r>
              <a:rPr lang="en-US" sz="2400" dirty="0">
                <a:solidFill>
                  <a:schemeClr val="tx2"/>
                </a:solidFill>
                <a:latin typeface="Twinkl Cursive Looped" panose="02000000000000000000" pitchFamily="2" charset="0"/>
                <a:ea typeface="+mn-ea"/>
                <a:cs typeface="+mn-cs"/>
              </a:rPr>
              <a:t>.</a:t>
            </a:r>
          </a:p>
          <a:p>
            <a:pPr algn="l">
              <a:spcAft>
                <a:spcPts val="600"/>
              </a:spcAft>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Times tables</a:t>
            </a:r>
          </a:p>
          <a:p>
            <a:pPr algn="l">
              <a:spcAft>
                <a:spcPts val="600"/>
              </a:spcAft>
            </a:pPr>
            <a:r>
              <a:rPr lang="en-US" sz="2400" dirty="0">
                <a:solidFill>
                  <a:schemeClr val="tx2"/>
                </a:solidFill>
                <a:latin typeface="Twinkl Cursive Looped" panose="02000000000000000000" pitchFamily="2" charset="0"/>
                <a:ea typeface="+mn-ea"/>
                <a:cs typeface="+mn-cs"/>
              </a:rPr>
              <a:t>Every </a:t>
            </a:r>
            <a:r>
              <a:rPr lang="en-US" sz="2400" b="1" dirty="0">
                <a:solidFill>
                  <a:schemeClr val="tx2"/>
                </a:solidFill>
                <a:latin typeface="Twinkl Cursive Looped" panose="02000000000000000000" pitchFamily="2" charset="0"/>
                <a:ea typeface="+mn-ea"/>
                <a:cs typeface="+mn-cs"/>
              </a:rPr>
              <a:t>Friday</a:t>
            </a:r>
            <a:r>
              <a:rPr lang="en-US" sz="2400" dirty="0">
                <a:solidFill>
                  <a:schemeClr val="tx2"/>
                </a:solidFill>
                <a:latin typeface="Twinkl Cursive Looped" panose="02000000000000000000" pitchFamily="2" charset="0"/>
                <a:ea typeface="+mn-ea"/>
                <a:cs typeface="+mn-cs"/>
              </a:rPr>
              <a:t>, the class will take part in the Around the World challenge.</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131244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403650"/>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Times tables rock stars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F1B7D2BA-90BB-1000-7700-4DF13A7155CD}"/>
              </a:ext>
            </a:extLst>
          </p:cNvPr>
          <p:cNvPicPr>
            <a:picLocks noChangeAspect="1"/>
          </p:cNvPicPr>
          <p:nvPr/>
        </p:nvPicPr>
        <p:blipFill>
          <a:blip r:embed="rId2"/>
          <a:stretch>
            <a:fillRect/>
          </a:stretch>
        </p:blipFill>
        <p:spPr>
          <a:xfrm>
            <a:off x="10417411" y="1461"/>
            <a:ext cx="1781637" cy="1549465"/>
          </a:xfrm>
          <a:prstGeom prst="rect">
            <a:avLst/>
          </a:prstGeom>
        </p:spPr>
      </p:pic>
      <p:pic>
        <p:nvPicPr>
          <p:cNvPr id="7" name="Picture 6">
            <a:extLst>
              <a:ext uri="{FF2B5EF4-FFF2-40B4-BE49-F238E27FC236}">
                <a16:creationId xmlns:a16="http://schemas.microsoft.com/office/drawing/2014/main" id="{F555E348-F517-C8DC-247D-67CAFCF8311E}"/>
              </a:ext>
            </a:extLst>
          </p:cNvPr>
          <p:cNvPicPr>
            <a:picLocks noChangeAspect="1"/>
          </p:cNvPicPr>
          <p:nvPr/>
        </p:nvPicPr>
        <p:blipFill>
          <a:blip r:embed="rId3"/>
          <a:stretch>
            <a:fillRect/>
          </a:stretch>
        </p:blipFill>
        <p:spPr>
          <a:xfrm>
            <a:off x="346522" y="2506969"/>
            <a:ext cx="2999580" cy="2389810"/>
          </a:xfrm>
          <a:prstGeom prst="rect">
            <a:avLst/>
          </a:prstGeom>
        </p:spPr>
      </p:pic>
      <p:sp>
        <p:nvSpPr>
          <p:cNvPr id="8" name="Title 1">
            <a:extLst>
              <a:ext uri="{FF2B5EF4-FFF2-40B4-BE49-F238E27FC236}">
                <a16:creationId xmlns:a16="http://schemas.microsoft.com/office/drawing/2014/main" id="{F8B4B0F8-2749-5779-7288-B5FB9DF871AE}"/>
              </a:ext>
            </a:extLst>
          </p:cNvPr>
          <p:cNvSpPr txBox="1">
            <a:spLocks/>
          </p:cNvSpPr>
          <p:nvPr/>
        </p:nvSpPr>
        <p:spPr>
          <a:xfrm>
            <a:off x="3662244" y="2466971"/>
            <a:ext cx="7939659"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Times tables will be updated along with the Around the World challenge.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Opportunities for children to challenge each other – the aim is to promote enjoyment for learning times tables. </a:t>
            </a:r>
          </a:p>
          <a:p>
            <a:pPr algn="l">
              <a:spcAft>
                <a:spcPts val="600"/>
              </a:spcAft>
            </a:pP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3795834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073" y="379223"/>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Celebrating </a:t>
            </a:r>
            <a:r>
              <a:rPr lang="en-US" sz="4800" u="sng" kern="1200" dirty="0" smtClean="0">
                <a:solidFill>
                  <a:schemeClr val="tx2"/>
                </a:solidFill>
                <a:latin typeface="Twinkl Cursive Looped" panose="02000000000000000000" pitchFamily="2" charset="0"/>
              </a:rPr>
              <a:t>learning </a:t>
            </a:r>
            <a:endParaRPr lang="en-US" sz="48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E91E495-103A-578E-D3A9-65EE9BB81EAB}"/>
              </a:ext>
            </a:extLst>
          </p:cNvPr>
          <p:cNvPicPr>
            <a:picLocks noChangeAspect="1"/>
          </p:cNvPicPr>
          <p:nvPr/>
        </p:nvPicPr>
        <p:blipFill>
          <a:blip r:embed="rId2"/>
          <a:stretch>
            <a:fillRect/>
          </a:stretch>
        </p:blipFill>
        <p:spPr>
          <a:xfrm>
            <a:off x="10417411" y="1461"/>
            <a:ext cx="1781637" cy="1549465"/>
          </a:xfrm>
          <a:prstGeom prst="rect">
            <a:avLst/>
          </a:prstGeom>
        </p:spPr>
      </p:pic>
      <p:sp>
        <p:nvSpPr>
          <p:cNvPr id="20" name="Title 1">
            <a:extLst>
              <a:ext uri="{FF2B5EF4-FFF2-40B4-BE49-F238E27FC236}">
                <a16:creationId xmlns:a16="http://schemas.microsoft.com/office/drawing/2014/main" id="{F8B4B0F8-2749-5779-7288-B5FB9DF871AE}"/>
              </a:ext>
            </a:extLst>
          </p:cNvPr>
          <p:cNvSpPr txBox="1">
            <a:spLocks/>
          </p:cNvSpPr>
          <p:nvPr/>
        </p:nvSpPr>
        <p:spPr>
          <a:xfrm>
            <a:off x="1986876" y="1577209"/>
            <a:ext cx="7939659" cy="443581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smtClean="0">
                <a:solidFill>
                  <a:schemeClr val="tx2"/>
                </a:solidFill>
                <a:latin typeface="Twinkl Cursive Looped" panose="02000000000000000000" pitchFamily="2" charset="0"/>
                <a:ea typeface="+mn-ea"/>
                <a:cs typeface="+mn-cs"/>
              </a:rPr>
              <a:t>We will continue to use Dojo points and have agreed on the skills that we can achieve as a reward.</a:t>
            </a:r>
          </a:p>
          <a:p>
            <a:pPr indent="-228600" algn="l">
              <a:spcAft>
                <a:spcPts val="600"/>
              </a:spcAft>
              <a:buFont typeface="Arial" panose="020B0604020202020204" pitchFamily="34" charset="0"/>
              <a:buChar char="•"/>
            </a:pPr>
            <a:endParaRPr lang="en-US" sz="2400" dirty="0" smtClean="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smtClean="0">
                <a:solidFill>
                  <a:schemeClr val="tx2"/>
                </a:solidFill>
                <a:latin typeface="Twinkl Cursive Looped" panose="02000000000000000000" pitchFamily="2" charset="0"/>
                <a:ea typeface="+mn-ea"/>
                <a:cs typeface="+mn-cs"/>
              </a:rPr>
              <a:t>Every 1,000 we reach will result in a class treat.</a:t>
            </a:r>
          </a:p>
          <a:p>
            <a:pPr indent="-228600" algn="l">
              <a:spcAft>
                <a:spcPts val="600"/>
              </a:spcAft>
              <a:buFont typeface="Arial" panose="020B0604020202020204" pitchFamily="34" charset="0"/>
              <a:buChar char="•"/>
            </a:pPr>
            <a:endParaRPr lang="en-US" sz="2400" dirty="0" smtClean="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smtClean="0">
                <a:solidFill>
                  <a:schemeClr val="tx2"/>
                </a:solidFill>
                <a:latin typeface="Twinkl Cursive Looped" panose="02000000000000000000" pitchFamily="2" charset="0"/>
                <a:ea typeface="+mn-ea"/>
                <a:cs typeface="+mn-cs"/>
              </a:rPr>
              <a:t>On Friday afternoons, certificates are awarded for learning, kindness, excellent errors and other reasons across the school.</a:t>
            </a:r>
            <a:endParaRPr lang="en-US" sz="2400" dirty="0">
              <a:solidFill>
                <a:schemeClr val="tx2"/>
              </a:solidFill>
              <a:latin typeface="Twinkl Cursive Looped" panose="02000000000000000000" pitchFamily="2" charset="0"/>
              <a:ea typeface="+mn-ea"/>
              <a:cs typeface="+mn-cs"/>
            </a:endParaRPr>
          </a:p>
          <a:p>
            <a:pPr algn="l">
              <a:spcAft>
                <a:spcPts val="600"/>
              </a:spcAft>
            </a:pP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86501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Displays and </a:t>
            </a:r>
            <a:r>
              <a:rPr lang="en-US" sz="4800" u="sng" dirty="0">
                <a:solidFill>
                  <a:schemeClr val="tx2"/>
                </a:solidFill>
                <a:latin typeface="Twinkl Cursive Looped" panose="02000000000000000000" pitchFamily="2" charset="0"/>
              </a:rPr>
              <a:t>cover sheets</a:t>
            </a:r>
            <a:endParaRPr lang="en-US" sz="48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a:extLst>
              <a:ext uri="{FF2B5EF4-FFF2-40B4-BE49-F238E27FC236}">
                <a16:creationId xmlns:a16="http://schemas.microsoft.com/office/drawing/2014/main" id="{532FE3D5-A27E-87B5-FE01-C79276AC0BC8}"/>
              </a:ext>
            </a:extLst>
          </p:cNvPr>
          <p:cNvPicPr>
            <a:picLocks noChangeAspect="1"/>
          </p:cNvPicPr>
          <p:nvPr/>
        </p:nvPicPr>
        <p:blipFill>
          <a:blip r:embed="rId2"/>
          <a:stretch>
            <a:fillRect/>
          </a:stretch>
        </p:blipFill>
        <p:spPr>
          <a:xfrm>
            <a:off x="4843145" y="2240812"/>
            <a:ext cx="5822010" cy="2848750"/>
          </a:xfrm>
          <a:prstGeom prst="rect">
            <a:avLst/>
          </a:prstGeom>
        </p:spPr>
      </p:pic>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3"/>
          <a:stretch>
            <a:fillRect/>
          </a:stretch>
        </p:blipFill>
        <p:spPr>
          <a:xfrm>
            <a:off x="10417411" y="1461"/>
            <a:ext cx="1781637" cy="1549465"/>
          </a:xfrm>
          <a:prstGeom prst="rect">
            <a:avLst/>
          </a:prstGeom>
        </p:spPr>
      </p:pic>
      <p:sp>
        <p:nvSpPr>
          <p:cNvPr id="10" name="TextBox 9">
            <a:extLst>
              <a:ext uri="{FF2B5EF4-FFF2-40B4-BE49-F238E27FC236}">
                <a16:creationId xmlns:a16="http://schemas.microsoft.com/office/drawing/2014/main" id="{E96470E7-7A72-3E52-8F45-773B3D01800F}"/>
              </a:ext>
            </a:extLst>
          </p:cNvPr>
          <p:cNvSpPr txBox="1"/>
          <p:nvPr/>
        </p:nvSpPr>
        <p:spPr>
          <a:xfrm>
            <a:off x="4704578" y="5504919"/>
            <a:ext cx="7352303" cy="369332"/>
          </a:xfrm>
          <a:prstGeom prst="rect">
            <a:avLst/>
          </a:prstGeom>
          <a:noFill/>
        </p:spPr>
        <p:txBody>
          <a:bodyPr wrap="square">
            <a:spAutoFit/>
          </a:bodyPr>
          <a:lstStyle/>
          <a:p>
            <a:r>
              <a:rPr lang="en-GB" dirty="0">
                <a:hlinkClick r:id="rId4"/>
              </a:rPr>
              <a:t>The Woodland Federation - Year 5</a:t>
            </a:r>
            <a:endParaRPr lang="en-GB" dirty="0"/>
          </a:p>
        </p:txBody>
      </p:sp>
      <p:pic>
        <p:nvPicPr>
          <p:cNvPr id="5" name="Picture 4"/>
          <p:cNvPicPr>
            <a:picLocks noChangeAspect="1"/>
          </p:cNvPicPr>
          <p:nvPr/>
        </p:nvPicPr>
        <p:blipFill>
          <a:blip r:embed="rId5"/>
          <a:stretch>
            <a:fillRect/>
          </a:stretch>
        </p:blipFill>
        <p:spPr>
          <a:xfrm>
            <a:off x="446563" y="1204805"/>
            <a:ext cx="3608200" cy="5216856"/>
          </a:xfrm>
          <a:prstGeom prst="rect">
            <a:avLst/>
          </a:prstGeom>
        </p:spPr>
      </p:pic>
    </p:spTree>
    <p:extLst>
      <p:ext uri="{BB962C8B-B14F-4D97-AF65-F5344CB8AC3E}">
        <p14:creationId xmlns:p14="http://schemas.microsoft.com/office/powerpoint/2010/main" val="2097409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Curriculum map</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64120AA1-33C0-E65F-DE6D-82F6A95777D9}"/>
              </a:ext>
            </a:extLst>
          </p:cNvPr>
          <p:cNvPicPr>
            <a:picLocks noChangeAspect="1"/>
          </p:cNvPicPr>
          <p:nvPr/>
        </p:nvPicPr>
        <p:blipFill>
          <a:blip r:embed="rId2"/>
          <a:stretch>
            <a:fillRect/>
          </a:stretch>
        </p:blipFill>
        <p:spPr>
          <a:xfrm>
            <a:off x="10417411" y="1461"/>
            <a:ext cx="1781637" cy="154946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192075860"/>
              </p:ext>
            </p:extLst>
          </p:nvPr>
        </p:nvGraphicFramePr>
        <p:xfrm>
          <a:off x="1754909" y="1136072"/>
          <a:ext cx="8072567" cy="5181600"/>
        </p:xfrm>
        <a:graphic>
          <a:graphicData uri="http://schemas.openxmlformats.org/drawingml/2006/table">
            <a:tbl>
              <a:tblPr firstRow="1" firstCol="1" bandRow="1">
                <a:tableStyleId>{5C22544A-7EE6-4342-B048-85BDC9FD1C3A}</a:tableStyleId>
              </a:tblPr>
              <a:tblGrid>
                <a:gridCol w="1102447">
                  <a:extLst>
                    <a:ext uri="{9D8B030D-6E8A-4147-A177-3AD203B41FA5}">
                      <a16:colId xmlns:a16="http://schemas.microsoft.com/office/drawing/2014/main" val="3304139457"/>
                    </a:ext>
                  </a:extLst>
                </a:gridCol>
                <a:gridCol w="1166948">
                  <a:extLst>
                    <a:ext uri="{9D8B030D-6E8A-4147-A177-3AD203B41FA5}">
                      <a16:colId xmlns:a16="http://schemas.microsoft.com/office/drawing/2014/main" val="403152324"/>
                    </a:ext>
                  </a:extLst>
                </a:gridCol>
                <a:gridCol w="1166948">
                  <a:extLst>
                    <a:ext uri="{9D8B030D-6E8A-4147-A177-3AD203B41FA5}">
                      <a16:colId xmlns:a16="http://schemas.microsoft.com/office/drawing/2014/main" val="4101605977"/>
                    </a:ext>
                  </a:extLst>
                </a:gridCol>
                <a:gridCol w="1070426">
                  <a:extLst>
                    <a:ext uri="{9D8B030D-6E8A-4147-A177-3AD203B41FA5}">
                      <a16:colId xmlns:a16="http://schemas.microsoft.com/office/drawing/2014/main" val="1297230959"/>
                    </a:ext>
                  </a:extLst>
                </a:gridCol>
                <a:gridCol w="1328883">
                  <a:extLst>
                    <a:ext uri="{9D8B030D-6E8A-4147-A177-3AD203B41FA5}">
                      <a16:colId xmlns:a16="http://schemas.microsoft.com/office/drawing/2014/main" val="4253559220"/>
                    </a:ext>
                  </a:extLst>
                </a:gridCol>
                <a:gridCol w="1328883">
                  <a:extLst>
                    <a:ext uri="{9D8B030D-6E8A-4147-A177-3AD203B41FA5}">
                      <a16:colId xmlns:a16="http://schemas.microsoft.com/office/drawing/2014/main" val="107776891"/>
                    </a:ext>
                  </a:extLst>
                </a:gridCol>
                <a:gridCol w="908032">
                  <a:extLst>
                    <a:ext uri="{9D8B030D-6E8A-4147-A177-3AD203B41FA5}">
                      <a16:colId xmlns:a16="http://schemas.microsoft.com/office/drawing/2014/main" val="3396543908"/>
                    </a:ext>
                  </a:extLst>
                </a:gridCol>
              </a:tblGrid>
              <a:tr h="115250">
                <a:tc>
                  <a:txBody>
                    <a:bodyPr/>
                    <a:lstStyle/>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Autumn 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Autumn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Spring 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Spring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Summer 1</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Summer 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859449084"/>
                  </a:ext>
                </a:extLst>
              </a:tr>
              <a:tr h="460999">
                <a:tc rowSpan="3">
                  <a:txBody>
                    <a:bodyPr/>
                    <a:lstStyle/>
                    <a:p>
                      <a:pPr algn="ctr">
                        <a:lnSpc>
                          <a:spcPct val="107000"/>
                        </a:lnSpc>
                        <a:spcAft>
                          <a:spcPts val="0"/>
                        </a:spcAft>
                      </a:pPr>
                      <a:r>
                        <a:rPr lang="en-GB" sz="600">
                          <a:effectLst/>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Place Value</a:t>
                      </a:r>
                      <a:endParaRPr lang="en-GB" sz="700">
                        <a:effectLst/>
                      </a:endParaRPr>
                    </a:p>
                    <a:p>
                      <a:pPr algn="ctr">
                        <a:lnSpc>
                          <a:spcPct val="107000"/>
                        </a:lnSpc>
                        <a:spcAft>
                          <a:spcPts val="0"/>
                        </a:spcAft>
                      </a:pPr>
                      <a:r>
                        <a:rPr lang="en-GB" sz="600">
                          <a:effectLst/>
                        </a:rPr>
                        <a:t>3 weeks</a:t>
                      </a:r>
                      <a:endParaRPr lang="en-GB" sz="700">
                        <a:effectLst/>
                      </a:endParaRPr>
                    </a:p>
                    <a:p>
                      <a:pPr algn="ctr">
                        <a:lnSpc>
                          <a:spcPct val="107000"/>
                        </a:lnSpc>
                        <a:spcAft>
                          <a:spcPts val="0"/>
                        </a:spcAft>
                      </a:pP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Multiplication &amp; Division</a:t>
                      </a:r>
                      <a:endParaRPr lang="en-GB" sz="700">
                        <a:effectLst/>
                      </a:endParaRPr>
                    </a:p>
                    <a:p>
                      <a:pPr algn="ctr">
                        <a:lnSpc>
                          <a:spcPct val="107000"/>
                        </a:lnSpc>
                        <a:spcAft>
                          <a:spcPts val="0"/>
                        </a:spcAft>
                      </a:pPr>
                      <a:r>
                        <a:rPr lang="en-GB" sz="600">
                          <a:effectLst/>
                        </a:rPr>
                        <a:t>3 weeks</a:t>
                      </a:r>
                      <a:endParaRPr lang="en-GB" sz="700">
                        <a:effectLst/>
                      </a:endParaRPr>
                    </a:p>
                    <a:p>
                      <a:pPr algn="ctr">
                        <a:lnSpc>
                          <a:spcPct val="107000"/>
                        </a:lnSpc>
                        <a:spcAft>
                          <a:spcPts val="0"/>
                        </a:spcAft>
                      </a:pPr>
                      <a:r>
                        <a:rPr lang="en-GB" sz="600" u="sng">
                          <a:effectLst/>
                        </a:rPr>
                        <a:t>Conflict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Multiplication &amp; Division</a:t>
                      </a:r>
                      <a:endParaRPr lang="en-GB" sz="700">
                        <a:effectLst/>
                      </a:endParaRPr>
                    </a:p>
                    <a:p>
                      <a:pPr algn="ctr">
                        <a:lnSpc>
                          <a:spcPct val="107000"/>
                        </a:lnSpc>
                        <a:spcAft>
                          <a:spcPts val="0"/>
                        </a:spcAft>
                      </a:pPr>
                      <a:r>
                        <a:rPr lang="en-GB" sz="600">
                          <a:effectLst/>
                        </a:rPr>
                        <a:t>3 weeks</a:t>
                      </a:r>
                      <a:endParaRPr lang="en-GB" sz="700">
                        <a:effectLst/>
                      </a:endParaRPr>
                    </a:p>
                    <a:p>
                      <a:pPr algn="ctr">
                        <a:lnSpc>
                          <a:spcPct val="107000"/>
                        </a:lnSpc>
                        <a:spcAft>
                          <a:spcPts val="0"/>
                        </a:spcAft>
                      </a:pPr>
                      <a:r>
                        <a:rPr lang="en-GB" sz="600" u="sng">
                          <a:effectLst/>
                        </a:rPr>
                        <a:t>Conflict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Perimeter and Area</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Shape</a:t>
                      </a:r>
                      <a:endParaRPr lang="en-GB" sz="700">
                        <a:effectLst/>
                      </a:endParaRPr>
                    </a:p>
                    <a:p>
                      <a:pPr algn="ctr">
                        <a:lnSpc>
                          <a:spcPct val="107000"/>
                        </a:lnSpc>
                        <a:spcAft>
                          <a:spcPts val="0"/>
                        </a:spcAft>
                      </a:pPr>
                      <a:r>
                        <a:rPr lang="en-GB" sz="600">
                          <a:effectLst/>
                        </a:rPr>
                        <a:t>3 weeks</a:t>
                      </a:r>
                      <a:endParaRPr lang="en-GB" sz="700">
                        <a:effectLst/>
                      </a:endParaRPr>
                    </a:p>
                    <a:p>
                      <a:pPr algn="ctr">
                        <a:lnSpc>
                          <a:spcPct val="107000"/>
                        </a:lnSpc>
                        <a:spcAft>
                          <a:spcPts val="0"/>
                        </a:spcAft>
                      </a:pPr>
                      <a:r>
                        <a:rPr lang="en-GB" sz="600" u="sng">
                          <a:effectLst/>
                        </a:rPr>
                        <a:t>Environment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Measures and Data</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2828683386"/>
                  </a:ext>
                </a:extLst>
              </a:tr>
              <a:tr h="460999">
                <a:tc vMerge="1">
                  <a:txBody>
                    <a:bodyPr/>
                    <a:lstStyle/>
                    <a:p>
                      <a:endParaRPr lang="en-GB"/>
                    </a:p>
                  </a:txBody>
                  <a:tcPr/>
                </a:tc>
                <a:tc rowSpan="2">
                  <a:txBody>
                    <a:bodyPr/>
                    <a:lstStyle/>
                    <a:p>
                      <a:pPr algn="ctr">
                        <a:lnSpc>
                          <a:spcPct val="107000"/>
                        </a:lnSpc>
                        <a:spcAft>
                          <a:spcPts val="0"/>
                        </a:spcAft>
                      </a:pPr>
                      <a:r>
                        <a:rPr lang="en-GB" sz="600" dirty="0">
                          <a:effectLst/>
                        </a:rPr>
                        <a:t>Addition and Subtraction</a:t>
                      </a:r>
                      <a:endParaRPr lang="en-GB" sz="700" dirty="0">
                        <a:effectLst/>
                      </a:endParaRPr>
                    </a:p>
                    <a:p>
                      <a:pPr algn="ctr">
                        <a:lnSpc>
                          <a:spcPct val="107000"/>
                        </a:lnSpc>
                        <a:spcAft>
                          <a:spcPts val="0"/>
                        </a:spcAft>
                      </a:pPr>
                      <a:r>
                        <a:rPr lang="en-GB" sz="600" dirty="0">
                          <a:effectLst/>
                        </a:rPr>
                        <a:t>3 weeks</a:t>
                      </a:r>
                      <a:endParaRPr lang="en-GB" sz="700" dirty="0">
                        <a:effectLst/>
                      </a:endParaRPr>
                    </a:p>
                    <a:p>
                      <a:pPr algn="ctr">
                        <a:lnSpc>
                          <a:spcPct val="107000"/>
                        </a:lnSpc>
                        <a:spcAft>
                          <a:spcPts val="0"/>
                        </a:spcAft>
                      </a:pPr>
                      <a:r>
                        <a:rPr lang="en-GB" sz="600" u="sng" dirty="0">
                          <a:effectLst/>
                        </a:rPr>
                        <a:t>Evolution</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rowSpan="2">
                  <a:txBody>
                    <a:bodyPr/>
                    <a:lstStyle/>
                    <a:p>
                      <a:pPr algn="ctr">
                        <a:lnSpc>
                          <a:spcPct val="107000"/>
                        </a:lnSpc>
                        <a:spcAft>
                          <a:spcPts val="0"/>
                        </a:spcAft>
                      </a:pPr>
                      <a:r>
                        <a:rPr lang="en-GB" sz="600">
                          <a:effectLst/>
                        </a:rPr>
                        <a:t>Fractions</a:t>
                      </a:r>
                      <a:endParaRPr lang="en-GB" sz="700">
                        <a:effectLst/>
                      </a:endParaRPr>
                    </a:p>
                    <a:p>
                      <a:pPr algn="ctr">
                        <a:lnSpc>
                          <a:spcPct val="107000"/>
                        </a:lnSpc>
                        <a:spcAft>
                          <a:spcPts val="0"/>
                        </a:spcAft>
                      </a:pPr>
                      <a:r>
                        <a:rPr lang="en-GB" sz="600">
                          <a:effectLst/>
                        </a:rPr>
                        <a:t>3 weeks</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rowSpan="2">
                  <a:txBody>
                    <a:bodyPr/>
                    <a:lstStyle/>
                    <a:p>
                      <a:pPr algn="ctr">
                        <a:lnSpc>
                          <a:spcPct val="107000"/>
                        </a:lnSpc>
                        <a:spcAft>
                          <a:spcPts val="0"/>
                        </a:spcAft>
                      </a:pPr>
                      <a:r>
                        <a:rPr lang="en-GB" sz="600">
                          <a:effectLst/>
                        </a:rPr>
                        <a:t>Fractions, Decimals and Percentages</a:t>
                      </a:r>
                      <a:endParaRPr lang="en-GB" sz="700">
                        <a:effectLst/>
                      </a:endParaRPr>
                    </a:p>
                    <a:p>
                      <a:pPr algn="ctr">
                        <a:lnSpc>
                          <a:spcPct val="107000"/>
                        </a:lnSpc>
                        <a:spcAft>
                          <a:spcPts val="0"/>
                        </a:spcAft>
                      </a:pPr>
                      <a:r>
                        <a:rPr lang="en-GB" sz="600">
                          <a:effectLst/>
                        </a:rPr>
                        <a:t>3 weeks</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Statistics</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Civilisation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Decimals</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Converting Units</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Evolution</a:t>
                      </a:r>
                      <a:endParaRPr lang="en-GB" sz="700">
                        <a:effectLst/>
                      </a:endParaRPr>
                    </a:p>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2409316310"/>
                  </a:ext>
                </a:extLst>
              </a:tr>
              <a:tr h="345749">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a:lnSpc>
                          <a:spcPct val="107000"/>
                        </a:lnSpc>
                        <a:spcAft>
                          <a:spcPts val="0"/>
                        </a:spcAft>
                      </a:pPr>
                      <a:r>
                        <a:rPr lang="en-GB" sz="600">
                          <a:effectLst/>
                        </a:rPr>
                        <a:t>Position and Direction</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Negative Numbers</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Volume</a:t>
                      </a:r>
                      <a:endParaRPr lang="en-GB" sz="700">
                        <a:effectLst/>
                      </a:endParaRPr>
                    </a:p>
                    <a:p>
                      <a:pPr algn="ctr">
                        <a:lnSpc>
                          <a:spcPct val="107000"/>
                        </a:lnSpc>
                        <a:spcAft>
                          <a:spcPts val="0"/>
                        </a:spcAft>
                      </a:pPr>
                      <a:r>
                        <a:rPr lang="en-GB" sz="600">
                          <a:effectLst/>
                        </a:rPr>
                        <a:t>2 weeks</a:t>
                      </a:r>
                      <a:endParaRPr lang="en-GB" sz="700">
                        <a:effectLst/>
                      </a:endParaRPr>
                    </a:p>
                    <a:p>
                      <a:pPr algn="ctr">
                        <a:lnSpc>
                          <a:spcPct val="107000"/>
                        </a:lnSpc>
                        <a:spcAft>
                          <a:spcPts val="0"/>
                        </a:spcAft>
                      </a:pPr>
                      <a:r>
                        <a:rPr lang="en-GB" sz="600" u="sng">
                          <a:effectLst/>
                        </a:rPr>
                        <a:t>Environment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432532053"/>
                  </a:ext>
                </a:extLst>
              </a:tr>
              <a:tr h="460999">
                <a:tc rowSpan="3">
                  <a:txBody>
                    <a:bodyPr/>
                    <a:lstStyle/>
                    <a:p>
                      <a:pPr algn="ctr">
                        <a:lnSpc>
                          <a:spcPct val="107000"/>
                        </a:lnSpc>
                        <a:spcAft>
                          <a:spcPts val="0"/>
                        </a:spcAft>
                      </a:pPr>
                      <a:r>
                        <a:rPr lang="en-GB" sz="600">
                          <a:effectLst/>
                        </a:rPr>
                        <a:t>English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Inspirational People – 2 weeks</a:t>
                      </a:r>
                      <a:endParaRPr lang="en-GB" sz="700">
                        <a:effectLst/>
                      </a:endParaRPr>
                    </a:p>
                    <a:p>
                      <a:pPr algn="ctr">
                        <a:lnSpc>
                          <a:spcPct val="107000"/>
                        </a:lnSpc>
                        <a:spcAft>
                          <a:spcPts val="0"/>
                        </a:spcAft>
                      </a:pPr>
                      <a:r>
                        <a:rPr lang="en-GB" sz="600" u="sng">
                          <a:effectLst/>
                        </a:rPr>
                        <a:t>Legacy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rowSpan="2">
                  <a:txBody>
                    <a:bodyPr/>
                    <a:lstStyle/>
                    <a:p>
                      <a:pPr algn="ctr">
                        <a:lnSpc>
                          <a:spcPct val="107000"/>
                        </a:lnSpc>
                        <a:spcAft>
                          <a:spcPts val="0"/>
                        </a:spcAft>
                      </a:pPr>
                      <a:r>
                        <a:rPr lang="en-GB" sz="600">
                          <a:effectLst/>
                        </a:rPr>
                        <a:t>Kensuke’s Kingdom 6 weeks </a:t>
                      </a:r>
                      <a:r>
                        <a:rPr lang="en-GB" sz="600" u="sng">
                          <a:effectLst/>
                        </a:rPr>
                        <a:t>Legacy</a:t>
                      </a:r>
                      <a:endParaRPr lang="en-GB" sz="700">
                        <a:effectLst/>
                      </a:endParaRPr>
                    </a:p>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The Lost Words - 3 weeks poetry </a:t>
                      </a:r>
                      <a:r>
                        <a:rPr lang="en-GB" sz="600" u="sng">
                          <a:effectLst/>
                        </a:rPr>
                        <a:t>Environment</a:t>
                      </a:r>
                      <a:endParaRPr lang="en-GB" sz="700">
                        <a:effectLst/>
                      </a:endParaRPr>
                    </a:p>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Recount Reports 3 weeks </a:t>
                      </a:r>
                      <a:r>
                        <a:rPr lang="en-GB" sz="600" u="sng">
                          <a:effectLst/>
                        </a:rPr>
                        <a:t>Construction</a:t>
                      </a:r>
                      <a:endParaRPr lang="en-GB" sz="700">
                        <a:effectLst/>
                      </a:endParaRPr>
                    </a:p>
                    <a:p>
                      <a:pPr algn="ctr">
                        <a:lnSpc>
                          <a:spcPct val="107000"/>
                        </a:lnSpc>
                        <a:spcAft>
                          <a:spcPts val="0"/>
                        </a:spcAft>
                      </a:pPr>
                      <a:r>
                        <a:rPr lang="en-GB" sz="600" u="none" strike="noStrike">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The tear thief 3 weeks </a:t>
                      </a:r>
                      <a:r>
                        <a:rPr lang="en-GB" sz="600" u="sng">
                          <a:effectLst/>
                        </a:rPr>
                        <a:t>Environment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Paraphernalia 3 weeks </a:t>
                      </a:r>
                      <a:r>
                        <a:rPr lang="en-GB" sz="600" u="sng">
                          <a:effectLst/>
                        </a:rPr>
                        <a:t>Civilisation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1601520187"/>
                  </a:ext>
                </a:extLst>
              </a:tr>
              <a:tr h="345749">
                <a:tc vMerge="1">
                  <a:txBody>
                    <a:bodyPr/>
                    <a:lstStyle/>
                    <a:p>
                      <a:endParaRPr lang="en-GB"/>
                    </a:p>
                  </a:txBody>
                  <a:tcPr/>
                </a:tc>
                <a:tc>
                  <a:txBody>
                    <a:bodyPr/>
                    <a:lstStyle/>
                    <a:p>
                      <a:pPr algn="ctr">
                        <a:lnSpc>
                          <a:spcPct val="107000"/>
                        </a:lnSpc>
                        <a:spcAft>
                          <a:spcPts val="0"/>
                        </a:spcAft>
                      </a:pPr>
                      <a:r>
                        <a:rPr lang="en-GB" sz="600">
                          <a:effectLst/>
                        </a:rPr>
                        <a:t>Great Adventurers - 2 weeks non-fiction</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vMerge="1">
                  <a:txBody>
                    <a:bodyPr/>
                    <a:lstStyle/>
                    <a:p>
                      <a:endParaRPr lang="en-GB"/>
                    </a:p>
                  </a:txBody>
                  <a:tcPr/>
                </a:tc>
                <a:tc rowSpan="2">
                  <a:txBody>
                    <a:bodyPr/>
                    <a:lstStyle/>
                    <a:p>
                      <a:pPr algn="ctr">
                        <a:lnSpc>
                          <a:spcPct val="107000"/>
                        </a:lnSpc>
                        <a:spcAft>
                          <a:spcPts val="0"/>
                        </a:spcAft>
                      </a:pPr>
                      <a:r>
                        <a:rPr lang="en-GB" sz="600">
                          <a:effectLst/>
                        </a:rPr>
                        <a:t>Short Stories – 3 weeks</a:t>
                      </a:r>
                      <a:endParaRPr lang="en-GB" sz="700">
                        <a:effectLst/>
                      </a:endParaRPr>
                    </a:p>
                    <a:p>
                      <a:pPr algn="ctr">
                        <a:lnSpc>
                          <a:spcPct val="107000"/>
                        </a:lnSpc>
                        <a:spcAft>
                          <a:spcPts val="0"/>
                        </a:spcAft>
                      </a:pPr>
                      <a:r>
                        <a:rPr lang="en-GB" sz="600" u="sng">
                          <a:effectLst/>
                        </a:rPr>
                        <a:t>Conflict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rowSpan="2">
                  <a:txBody>
                    <a:bodyPr/>
                    <a:lstStyle/>
                    <a:p>
                      <a:pPr algn="ctr">
                        <a:lnSpc>
                          <a:spcPct val="107000"/>
                        </a:lnSpc>
                        <a:spcAft>
                          <a:spcPts val="0"/>
                        </a:spcAft>
                      </a:pPr>
                      <a:r>
                        <a:rPr lang="en-GB" sz="600">
                          <a:effectLst/>
                        </a:rPr>
                        <a:t>Varjak Paw 3-4 weeks</a:t>
                      </a:r>
                      <a:endParaRPr lang="en-GB" sz="700">
                        <a:effectLst/>
                      </a:endParaRPr>
                    </a:p>
                    <a:p>
                      <a:pPr algn="ctr">
                        <a:lnSpc>
                          <a:spcPct val="107000"/>
                        </a:lnSpc>
                        <a:spcAft>
                          <a:spcPts val="0"/>
                        </a:spcAft>
                      </a:pPr>
                      <a:r>
                        <a:rPr lang="en-GB" sz="600" u="sng">
                          <a:effectLst/>
                        </a:rPr>
                        <a:t>Civilisation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rowSpan="2">
                  <a:txBody>
                    <a:bodyPr/>
                    <a:lstStyle/>
                    <a:p>
                      <a:pPr algn="ctr">
                        <a:lnSpc>
                          <a:spcPct val="107000"/>
                        </a:lnSpc>
                        <a:spcAft>
                          <a:spcPts val="0"/>
                        </a:spcAft>
                      </a:pPr>
                      <a:r>
                        <a:rPr lang="en-GB" sz="600">
                          <a:effectLst/>
                        </a:rPr>
                        <a:t>Argument and Debate 3 weeks</a:t>
                      </a:r>
                      <a:endParaRPr lang="en-GB" sz="700">
                        <a:effectLst/>
                      </a:endParaRPr>
                    </a:p>
                    <a:p>
                      <a:pPr algn="ctr">
                        <a:lnSpc>
                          <a:spcPct val="107000"/>
                        </a:lnSpc>
                        <a:spcAft>
                          <a:spcPts val="0"/>
                        </a:spcAft>
                      </a:pPr>
                      <a:r>
                        <a:rPr lang="en-GB" sz="600" u="sng">
                          <a:effectLst/>
                        </a:rPr>
                        <a:t>Conflict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rowSpan="2">
                  <a:txBody>
                    <a:bodyPr/>
                    <a:lstStyle/>
                    <a:p>
                      <a:pPr algn="ctr">
                        <a:lnSpc>
                          <a:spcPct val="107000"/>
                        </a:lnSpc>
                        <a:spcAft>
                          <a:spcPts val="0"/>
                        </a:spcAft>
                      </a:pPr>
                      <a:r>
                        <a:rPr lang="en-GB" sz="600">
                          <a:effectLst/>
                        </a:rPr>
                        <a:t>Explanation and instruction: Stuff you should know! 3 weeks </a:t>
                      </a:r>
                      <a:r>
                        <a:rPr lang="en-GB" sz="600" u="sng">
                          <a:effectLst/>
                        </a:rPr>
                        <a:t>Innovation</a:t>
                      </a:r>
                      <a:endParaRPr lang="en-GB" sz="700">
                        <a:effectLst/>
                      </a:endParaRPr>
                    </a:p>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2143360137"/>
                  </a:ext>
                </a:extLst>
              </a:tr>
              <a:tr h="345749">
                <a:tc vMerge="1">
                  <a:txBody>
                    <a:bodyPr/>
                    <a:lstStyle/>
                    <a:p>
                      <a:endParaRPr lang="en-GB"/>
                    </a:p>
                  </a:txBody>
                  <a:tcPr/>
                </a:tc>
                <a:tc>
                  <a:txBody>
                    <a:bodyPr/>
                    <a:lstStyle/>
                    <a:p>
                      <a:pPr algn="ctr">
                        <a:lnSpc>
                          <a:spcPct val="107000"/>
                        </a:lnSpc>
                        <a:spcAft>
                          <a:spcPts val="0"/>
                        </a:spcAft>
                      </a:pPr>
                      <a:r>
                        <a:rPr lang="en-GB" sz="600">
                          <a:effectLst/>
                        </a:rPr>
                        <a:t>The Dictionary of Difficult Words  - 2 weeks </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Eats, Shoots and Leaves- 1 week </a:t>
                      </a: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514616519"/>
                  </a:ext>
                </a:extLst>
              </a:tr>
              <a:tr h="345749">
                <a:tc>
                  <a:txBody>
                    <a:bodyPr/>
                    <a:lstStyle/>
                    <a:p>
                      <a:pPr algn="ctr">
                        <a:lnSpc>
                          <a:spcPct val="107000"/>
                        </a:lnSpc>
                        <a:spcAft>
                          <a:spcPts val="0"/>
                        </a:spcAft>
                      </a:pPr>
                      <a:r>
                        <a:rPr lang="en-GB" sz="600">
                          <a:effectLst/>
                        </a:rPr>
                        <a:t>Science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gridSpan="2">
                  <a:txBody>
                    <a:bodyPr/>
                    <a:lstStyle/>
                    <a:p>
                      <a:pPr algn="ctr">
                        <a:lnSpc>
                          <a:spcPct val="107000"/>
                        </a:lnSpc>
                        <a:spcAft>
                          <a:spcPts val="0"/>
                        </a:spcAft>
                      </a:pPr>
                      <a:r>
                        <a:rPr lang="en-GB" sz="600">
                          <a:effectLst/>
                        </a:rPr>
                        <a:t>Properties of materials</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hMerge="1">
                  <a:txBody>
                    <a:bodyPr/>
                    <a:lstStyle/>
                    <a:p>
                      <a:endParaRPr lang="en-GB"/>
                    </a:p>
                  </a:txBody>
                  <a:tcPr/>
                </a:tc>
                <a:tc>
                  <a:txBody>
                    <a:bodyPr/>
                    <a:lstStyle/>
                    <a:p>
                      <a:pPr algn="ctr">
                        <a:lnSpc>
                          <a:spcPct val="107000"/>
                        </a:lnSpc>
                        <a:spcAft>
                          <a:spcPts val="0"/>
                        </a:spcAft>
                      </a:pPr>
                      <a:r>
                        <a:rPr lang="en-GB" sz="600">
                          <a:effectLst/>
                        </a:rPr>
                        <a:t>Animals including humans</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Living things and their habitats</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Earth and Space</a:t>
                      </a:r>
                      <a:endParaRPr lang="en-GB" sz="700">
                        <a:effectLst/>
                      </a:endParaRPr>
                    </a:p>
                    <a:p>
                      <a:pPr algn="ctr">
                        <a:lnSpc>
                          <a:spcPct val="107000"/>
                        </a:lnSpc>
                        <a:spcAft>
                          <a:spcPts val="0"/>
                        </a:spcAft>
                      </a:pPr>
                      <a:r>
                        <a:rPr lang="en-GB" sz="600" u="sng">
                          <a:effectLst/>
                        </a:rPr>
                        <a:t>Conflict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Forces</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2736125795"/>
                  </a:ext>
                </a:extLst>
              </a:tr>
              <a:tr h="345749">
                <a:tc>
                  <a:txBody>
                    <a:bodyPr/>
                    <a:lstStyle/>
                    <a:p>
                      <a:pPr algn="ctr">
                        <a:lnSpc>
                          <a:spcPct val="107000"/>
                        </a:lnSpc>
                        <a:spcAft>
                          <a:spcPts val="0"/>
                        </a:spcAft>
                      </a:pPr>
                      <a:r>
                        <a:rPr lang="en-GB" sz="600">
                          <a:effectLst/>
                        </a:rPr>
                        <a:t>Geography/ History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Mountains</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Victorians</a:t>
                      </a:r>
                      <a:endParaRPr lang="en-GB" sz="700">
                        <a:effectLst/>
                      </a:endParaRPr>
                    </a:p>
                    <a:p>
                      <a:pPr algn="ctr">
                        <a:lnSpc>
                          <a:spcPct val="107000"/>
                        </a:lnSpc>
                        <a:spcAft>
                          <a:spcPts val="0"/>
                        </a:spcAft>
                      </a:pPr>
                      <a:r>
                        <a:rPr lang="en-GB" sz="600" u="sng">
                          <a:effectLst/>
                        </a:rPr>
                        <a:t>Legacy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Water and the water cycle</a:t>
                      </a:r>
                      <a:endParaRPr lang="en-GB" sz="700">
                        <a:effectLst/>
                      </a:endParaRPr>
                    </a:p>
                    <a:p>
                      <a:pPr algn="ctr">
                        <a:lnSpc>
                          <a:spcPct val="107000"/>
                        </a:lnSpc>
                        <a:spcAft>
                          <a:spcPts val="0"/>
                        </a:spcAft>
                      </a:pPr>
                      <a:r>
                        <a:rPr lang="en-GB" sz="600" u="sng">
                          <a:effectLst/>
                        </a:rPr>
                        <a:t>Environment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Vikings</a:t>
                      </a:r>
                      <a:endParaRPr lang="en-GB" sz="700">
                        <a:effectLst/>
                      </a:endParaRPr>
                    </a:p>
                    <a:p>
                      <a:pPr algn="ctr">
                        <a:lnSpc>
                          <a:spcPct val="107000"/>
                        </a:lnSpc>
                        <a:spcAft>
                          <a:spcPts val="0"/>
                        </a:spcAft>
                      </a:pPr>
                      <a:r>
                        <a:rPr lang="en-GB" sz="600" u="sng">
                          <a:effectLst/>
                        </a:rPr>
                        <a:t>Conflict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Sustainable Living</a:t>
                      </a:r>
                      <a:endParaRPr lang="en-GB" sz="700">
                        <a:effectLst/>
                      </a:endParaRPr>
                    </a:p>
                    <a:p>
                      <a:pPr algn="ctr">
                        <a:lnSpc>
                          <a:spcPct val="107000"/>
                        </a:lnSpc>
                        <a:spcAft>
                          <a:spcPts val="0"/>
                        </a:spcAft>
                      </a:pPr>
                      <a:r>
                        <a:rPr lang="en-GB" sz="600" u="sng">
                          <a:effectLst/>
                        </a:rPr>
                        <a:t>Environment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WWII</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516755438"/>
                  </a:ext>
                </a:extLst>
              </a:tr>
              <a:tr h="341112">
                <a:tc>
                  <a:txBody>
                    <a:bodyPr/>
                    <a:lstStyle/>
                    <a:p>
                      <a:pPr algn="ctr">
                        <a:lnSpc>
                          <a:spcPct val="107000"/>
                        </a:lnSpc>
                        <a:spcAft>
                          <a:spcPts val="0"/>
                        </a:spcAft>
                      </a:pPr>
                      <a:r>
                        <a:rPr lang="en-GB" sz="600">
                          <a:effectLst/>
                        </a:rPr>
                        <a:t>Art/ DT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Collage</a:t>
                      </a:r>
                      <a:endParaRPr lang="en-GB" sz="700">
                        <a:effectLst/>
                      </a:endParaRPr>
                    </a:p>
                    <a:p>
                      <a:pPr algn="ctr">
                        <a:lnSpc>
                          <a:spcPct val="107000"/>
                        </a:lnSpc>
                        <a:spcAft>
                          <a:spcPts val="0"/>
                        </a:spcAft>
                      </a:pP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Painting &amp; Drawing</a:t>
                      </a:r>
                      <a:endParaRPr lang="en-GB" sz="700">
                        <a:effectLst/>
                      </a:endParaRPr>
                    </a:p>
                    <a:p>
                      <a:pPr algn="ctr">
                        <a:lnSpc>
                          <a:spcPct val="107000"/>
                        </a:lnSpc>
                        <a:spcAft>
                          <a:spcPts val="0"/>
                        </a:spcAft>
                      </a:pPr>
                      <a:r>
                        <a:rPr lang="en-GB" sz="600" u="sng">
                          <a:effectLst/>
                        </a:rPr>
                        <a:t>Environment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Sculpture</a:t>
                      </a:r>
                      <a:endParaRPr lang="en-GB" sz="700">
                        <a:effectLst/>
                      </a:endParaRPr>
                    </a:p>
                    <a:p>
                      <a:pPr algn="ctr">
                        <a:lnSpc>
                          <a:spcPct val="107000"/>
                        </a:lnSpc>
                        <a:spcAft>
                          <a:spcPts val="0"/>
                        </a:spcAft>
                      </a:pP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4004392780"/>
                  </a:ext>
                </a:extLst>
              </a:tr>
              <a:tr h="460999">
                <a:tc>
                  <a:txBody>
                    <a:bodyPr/>
                    <a:lstStyle/>
                    <a:p>
                      <a:pPr algn="ctr">
                        <a:lnSpc>
                          <a:spcPct val="107000"/>
                        </a:lnSpc>
                        <a:spcAft>
                          <a:spcPts val="0"/>
                        </a:spcAft>
                      </a:pPr>
                      <a:r>
                        <a:rPr lang="en-GB" sz="600">
                          <a:effectLst/>
                        </a:rPr>
                        <a:t>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What does it mean if Christians believe God is holy and loving?</a:t>
                      </a:r>
                      <a:endParaRPr lang="en-GB" sz="700">
                        <a:effectLst/>
                      </a:endParaRPr>
                    </a:p>
                    <a:p>
                      <a:pPr algn="ctr">
                        <a:lnSpc>
                          <a:spcPct val="107000"/>
                        </a:lnSpc>
                        <a:spcAft>
                          <a:spcPts val="0"/>
                        </a:spcAft>
                      </a:pPr>
                      <a:r>
                        <a:rPr lang="en-GB" sz="600" u="sng">
                          <a:effectLst/>
                        </a:rPr>
                        <a:t>Legacy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Muslims in Britain today?</a:t>
                      </a:r>
                      <a:endParaRPr lang="en-GB" sz="700">
                        <a:effectLst/>
                      </a:endParaRPr>
                    </a:p>
                    <a:p>
                      <a:pPr algn="ctr">
                        <a:lnSpc>
                          <a:spcPct val="107000"/>
                        </a:lnSpc>
                        <a:spcAft>
                          <a:spcPts val="0"/>
                        </a:spcAft>
                      </a:pPr>
                      <a:r>
                        <a:rPr lang="en-GB" sz="600" u="sng">
                          <a:effectLst/>
                        </a:rPr>
                        <a:t>Civilisation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What would Jesus do?</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Jesus the messiah </a:t>
                      </a:r>
                      <a:r>
                        <a:rPr lang="en-GB" sz="600" u="sng">
                          <a:effectLst/>
                        </a:rPr>
                        <a:t>Civilisation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Torah scroll importance</a:t>
                      </a:r>
                      <a:endParaRPr lang="en-GB" sz="700">
                        <a:effectLst/>
                      </a:endParaRPr>
                    </a:p>
                    <a:p>
                      <a:pPr algn="ctr">
                        <a:lnSpc>
                          <a:spcPct val="107000"/>
                        </a:lnSpc>
                        <a:spcAft>
                          <a:spcPts val="0"/>
                        </a:spcAft>
                      </a:pPr>
                      <a:r>
                        <a:rPr lang="en-GB" sz="600" u="sng">
                          <a:effectLst/>
                        </a:rPr>
                        <a:t>Legacy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Humanists</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410901459"/>
                  </a:ext>
                </a:extLst>
              </a:tr>
              <a:tr h="345749">
                <a:tc>
                  <a:txBody>
                    <a:bodyPr/>
                    <a:lstStyle/>
                    <a:p>
                      <a:pPr algn="ctr">
                        <a:lnSpc>
                          <a:spcPct val="107000"/>
                        </a:lnSpc>
                        <a:spcAft>
                          <a:spcPts val="0"/>
                        </a:spcAft>
                      </a:pPr>
                      <a:r>
                        <a:rPr lang="en-GB" sz="600">
                          <a:effectLst/>
                        </a:rPr>
                        <a:t>PSHE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Me and my relationships</a:t>
                      </a:r>
                      <a:endParaRPr lang="en-GB" sz="700">
                        <a:effectLst/>
                      </a:endParaRPr>
                    </a:p>
                    <a:p>
                      <a:pPr algn="ctr">
                        <a:lnSpc>
                          <a:spcPct val="107000"/>
                        </a:lnSpc>
                        <a:spcAft>
                          <a:spcPts val="0"/>
                        </a:spcAft>
                      </a:pPr>
                      <a:r>
                        <a:rPr lang="en-GB" sz="600" u="sng">
                          <a:effectLst/>
                        </a:rPr>
                        <a:t>Conflict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Valuing difference</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Keeping safe</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Rights &amp; Respect</a:t>
                      </a:r>
                      <a:endParaRPr lang="en-GB" sz="700">
                        <a:effectLst/>
                      </a:endParaRPr>
                    </a:p>
                    <a:p>
                      <a:pPr algn="ctr">
                        <a:lnSpc>
                          <a:spcPct val="107000"/>
                        </a:lnSpc>
                        <a:spcAft>
                          <a:spcPts val="0"/>
                        </a:spcAft>
                      </a:pPr>
                      <a:r>
                        <a:rPr lang="en-GB" sz="600" u="sng">
                          <a:effectLst/>
                        </a:rPr>
                        <a:t>Environment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Being my best</a:t>
                      </a:r>
                      <a:endParaRPr lang="en-GB" sz="700">
                        <a:effectLst/>
                      </a:endParaRPr>
                    </a:p>
                    <a:p>
                      <a:pPr algn="ctr">
                        <a:lnSpc>
                          <a:spcPct val="107000"/>
                        </a:lnSpc>
                        <a:spcAft>
                          <a:spcPts val="0"/>
                        </a:spcAft>
                      </a:pPr>
                      <a:r>
                        <a:rPr lang="en-GB" sz="600" u="sng">
                          <a:effectLst/>
                        </a:rPr>
                        <a:t>Construction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Changing and growing</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2530667543"/>
                  </a:ext>
                </a:extLst>
              </a:tr>
              <a:tr h="460999">
                <a:tc>
                  <a:txBody>
                    <a:bodyPr/>
                    <a:lstStyle/>
                    <a:p>
                      <a:pPr algn="ctr">
                        <a:lnSpc>
                          <a:spcPct val="107000"/>
                        </a:lnSpc>
                        <a:spcAft>
                          <a:spcPts val="0"/>
                        </a:spcAft>
                      </a:pPr>
                      <a:r>
                        <a:rPr lang="en-GB" sz="600">
                          <a:effectLst/>
                        </a:rPr>
                        <a:t>Music/ Spanish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How does music bring us together?</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Playing tuned and untuned instruments</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Introducing chords: How does music teach us about our community?</a:t>
                      </a:r>
                      <a:endParaRPr lang="en-GB" sz="700">
                        <a:effectLst/>
                      </a:endParaRPr>
                    </a:p>
                    <a:p>
                      <a:pPr algn="ctr">
                        <a:lnSpc>
                          <a:spcPct val="107000"/>
                        </a:lnSpc>
                        <a:spcAft>
                          <a:spcPts val="0"/>
                        </a:spcAft>
                      </a:pPr>
                      <a:r>
                        <a:rPr lang="en-GB" sz="600" u="sng">
                          <a:effectLst/>
                        </a:rPr>
                        <a:t>Legacy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2612199973"/>
                  </a:ext>
                </a:extLst>
              </a:tr>
              <a:tr h="345749">
                <a:tc>
                  <a:txBody>
                    <a:bodyPr/>
                    <a:lstStyle/>
                    <a:p>
                      <a:pPr algn="ctr">
                        <a:lnSpc>
                          <a:spcPct val="107000"/>
                        </a:lnSpc>
                        <a:spcAft>
                          <a:spcPts val="0"/>
                        </a:spcAft>
                      </a:pPr>
                      <a:r>
                        <a:rPr lang="en-GB" sz="600">
                          <a:effectLst/>
                        </a:rPr>
                        <a:t>Computing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sharing information </a:t>
                      </a:r>
                      <a:endParaRPr lang="en-GB" sz="700">
                        <a:effectLst/>
                      </a:endParaRPr>
                    </a:p>
                    <a:p>
                      <a:pPr algn="ctr">
                        <a:lnSpc>
                          <a:spcPct val="107000"/>
                        </a:lnSpc>
                        <a:spcAft>
                          <a:spcPts val="0"/>
                        </a:spcAft>
                      </a:pPr>
                      <a:r>
                        <a:rPr lang="en-GB" sz="600" u="sng">
                          <a:effectLst/>
                        </a:rPr>
                        <a:t>Evolution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vector drawing</a:t>
                      </a:r>
                      <a:endParaRPr lang="en-GB" sz="700">
                        <a:effectLst/>
                      </a:endParaRPr>
                    </a:p>
                    <a:p>
                      <a:pPr algn="ctr">
                        <a:lnSpc>
                          <a:spcPct val="107000"/>
                        </a:lnSpc>
                        <a:spcAft>
                          <a:spcPts val="0"/>
                        </a:spcAft>
                      </a:pPr>
                      <a:r>
                        <a:rPr lang="en-GB" sz="600" u="sng">
                          <a:effectLst/>
                        </a:rPr>
                        <a:t>Innovation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Data and information </a:t>
                      </a:r>
                      <a:endParaRPr lang="en-GB" sz="700">
                        <a:effectLst/>
                      </a:endParaRPr>
                    </a:p>
                    <a:p>
                      <a:pPr algn="ctr">
                        <a:lnSpc>
                          <a:spcPct val="107000"/>
                        </a:lnSpc>
                        <a:spcAft>
                          <a:spcPts val="0"/>
                        </a:spcAft>
                      </a:pPr>
                      <a:r>
                        <a:rPr lang="en-GB" sz="600" u="sng">
                          <a:effectLst/>
                        </a:rPr>
                        <a:t>Construction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algn="ctr">
                        <a:lnSpc>
                          <a:spcPct val="107000"/>
                        </a:lnSpc>
                        <a:spcAft>
                          <a:spcPts val="0"/>
                        </a:spcAft>
                      </a:pPr>
                      <a:r>
                        <a:rPr lang="en-GB" sz="600">
                          <a:effectLst/>
                        </a:rPr>
                        <a:t>Programming A – </a:t>
                      </a:r>
                      <a:endParaRPr lang="en-GB" sz="700">
                        <a:effectLst/>
                      </a:endParaRPr>
                    </a:p>
                    <a:p>
                      <a:pPr algn="ctr">
                        <a:lnSpc>
                          <a:spcPct val="107000"/>
                        </a:lnSpc>
                        <a:spcAft>
                          <a:spcPts val="0"/>
                        </a:spcAft>
                      </a:pPr>
                      <a:r>
                        <a:rPr lang="en-GB" sz="600" u="sng">
                          <a:effectLst/>
                        </a:rPr>
                        <a:t>Construction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marR="635" algn="ctr">
                        <a:lnSpc>
                          <a:spcPct val="107000"/>
                        </a:lnSpc>
                        <a:spcAft>
                          <a:spcPts val="0"/>
                        </a:spcAft>
                      </a:pPr>
                      <a:r>
                        <a:rPr lang="en-GB" sz="600">
                          <a:effectLst/>
                        </a:rPr>
                        <a:t>Selection in quizzes</a:t>
                      </a:r>
                      <a:endParaRPr lang="en-GB" sz="700">
                        <a:effectLst/>
                      </a:endParaRPr>
                    </a:p>
                    <a:p>
                      <a:pPr algn="ctr">
                        <a:lnSpc>
                          <a:spcPct val="107000"/>
                        </a:lnSpc>
                        <a:spcAft>
                          <a:spcPts val="0"/>
                        </a:spcAft>
                      </a:pPr>
                      <a:r>
                        <a:rPr lang="en-GB" sz="600" u="sng">
                          <a:effectLst/>
                        </a:rPr>
                        <a:t>Innovation</a:t>
                      </a:r>
                      <a:endParaRPr lang="en-GB" sz="700">
                        <a:effectLst/>
                      </a:endParaRPr>
                    </a:p>
                    <a:p>
                      <a:pPr algn="ctr">
                        <a:lnSpc>
                          <a:spcPct val="107000"/>
                        </a:lnSpc>
                        <a:spcAft>
                          <a:spcPts val="0"/>
                        </a:spcAft>
                      </a:pPr>
                      <a:r>
                        <a:rPr lang="en-GB" sz="600">
                          <a:effectLst/>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tc>
                  <a:txBody>
                    <a:bodyPr/>
                    <a:lstStyle/>
                    <a:p>
                      <a:pPr marR="635" algn="ctr">
                        <a:lnSpc>
                          <a:spcPct val="107000"/>
                        </a:lnSpc>
                        <a:spcAft>
                          <a:spcPts val="0"/>
                        </a:spcAft>
                      </a:pPr>
                      <a:r>
                        <a:rPr lang="en-GB" sz="600" dirty="0">
                          <a:effectLst/>
                        </a:rPr>
                        <a:t>Variables in games</a:t>
                      </a:r>
                      <a:endParaRPr lang="en-GB" sz="700" dirty="0">
                        <a:effectLst/>
                      </a:endParaRPr>
                    </a:p>
                    <a:p>
                      <a:pPr marR="635" algn="ctr">
                        <a:lnSpc>
                          <a:spcPct val="107000"/>
                        </a:lnSpc>
                        <a:spcAft>
                          <a:spcPts val="0"/>
                        </a:spcAft>
                      </a:pPr>
                      <a:r>
                        <a:rPr lang="en-GB" sz="600" u="sng" dirty="0">
                          <a:effectLst/>
                        </a:rPr>
                        <a:t>Construction </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5230" marR="45230" marT="0" marB="0" anchor="ctr"/>
                </a:tc>
                <a:extLst>
                  <a:ext uri="{0D108BD9-81ED-4DB2-BD59-A6C34878D82A}">
                    <a16:rowId xmlns:a16="http://schemas.microsoft.com/office/drawing/2014/main" val="494936023"/>
                  </a:ext>
                </a:extLst>
              </a:tr>
            </a:tbl>
          </a:graphicData>
        </a:graphic>
      </p:graphicFrame>
    </p:spTree>
    <p:extLst>
      <p:ext uri="{BB962C8B-B14F-4D97-AF65-F5344CB8AC3E}">
        <p14:creationId xmlns:p14="http://schemas.microsoft.com/office/powerpoint/2010/main" val="626434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Trips</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333863" y="1667789"/>
            <a:ext cx="3424136" cy="3071935"/>
          </a:xfrm>
          <a:prstGeom prst="rect">
            <a:avLst/>
          </a:prstGeom>
          <a:solidFill>
            <a:srgbClr val="D7E7CE"/>
          </a:solidFill>
          <a:ln>
            <a:solidFill>
              <a:srgbClr val="44546A"/>
            </a:solidFill>
          </a:ln>
        </p:spPr>
        <p:txBody>
          <a:bodyPr vert="horz" lIns="91440" tIns="45720" rIns="91440" bIns="45720" rtlCol="0">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Autumn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28</a:t>
            </a:r>
            <a:r>
              <a:rPr lang="en-US" sz="2400" baseline="30000" dirty="0" smtClean="0">
                <a:latin typeface="Twinkl Cursive Looped" panose="02000000000000000000" pitchFamily="2" charset="0"/>
                <a:ea typeface="+mn-ea"/>
                <a:cs typeface="+mn-cs"/>
              </a:rPr>
              <a:t>th</a:t>
            </a:r>
            <a:r>
              <a:rPr lang="en-US" sz="2400" dirty="0" smtClean="0">
                <a:latin typeface="Twinkl Cursive Looped" panose="02000000000000000000" pitchFamily="2" charset="0"/>
                <a:ea typeface="+mn-ea"/>
                <a:cs typeface="+mn-cs"/>
              </a:rPr>
              <a:t> September – Ultimate Adventure with Year 6</a:t>
            </a: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10</a:t>
            </a:r>
            <a:r>
              <a:rPr lang="en-US" sz="2400" baseline="30000" dirty="0" smtClean="0">
                <a:latin typeface="Twinkl Cursive Looped" panose="02000000000000000000" pitchFamily="2" charset="0"/>
                <a:ea typeface="+mn-ea"/>
                <a:cs typeface="+mn-cs"/>
              </a:rPr>
              <a:t>th</a:t>
            </a:r>
            <a:r>
              <a:rPr lang="en-US" sz="2400" dirty="0" smtClean="0">
                <a:latin typeface="Twinkl Cursive Looped" panose="02000000000000000000" pitchFamily="2" charset="0"/>
                <a:ea typeface="+mn-ea"/>
                <a:cs typeface="+mn-cs"/>
              </a:rPr>
              <a:t> November – Remembrance Church visit</a:t>
            </a: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22</a:t>
            </a:r>
            <a:r>
              <a:rPr lang="en-US" sz="2400" baseline="30000" dirty="0" smtClean="0">
                <a:latin typeface="Twinkl Cursive Looped" panose="02000000000000000000" pitchFamily="2" charset="0"/>
                <a:ea typeface="+mn-ea"/>
                <a:cs typeface="+mn-cs"/>
              </a:rPr>
              <a:t>nd</a:t>
            </a:r>
            <a:r>
              <a:rPr lang="en-US" sz="2400" dirty="0" smtClean="0">
                <a:latin typeface="Twinkl Cursive Looped" panose="02000000000000000000" pitchFamily="2" charset="0"/>
                <a:ea typeface="+mn-ea"/>
                <a:cs typeface="+mn-cs"/>
              </a:rPr>
              <a:t> November - Morwellham Quay </a:t>
            </a:r>
            <a:endParaRPr lang="en-US" sz="2400" dirty="0">
              <a:latin typeface="Twinkl Cursive Looped" panose="02000000000000000000" pitchFamily="2" charset="0"/>
              <a:ea typeface="+mn-ea"/>
              <a:cs typeface="+mn-cs"/>
            </a:endParaRP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755931" y="4835786"/>
            <a:ext cx="10981425" cy="1215484"/>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Aft>
                <a:spcPts val="600"/>
              </a:spcAft>
            </a:pPr>
            <a:r>
              <a:rPr lang="en-GB" sz="3200" dirty="0">
                <a:solidFill>
                  <a:srgbClr val="44546A"/>
                </a:solidFill>
                <a:latin typeface="Twinkl Cursive Looped" panose="02000000000000000000" pitchFamily="2" charset="0"/>
              </a:rPr>
              <a:t>As well as these trips, we look forward to being invited to some sports activities and fixtures throughout the </a:t>
            </a:r>
            <a:r>
              <a:rPr lang="en-GB" sz="3200" dirty="0" smtClean="0">
                <a:solidFill>
                  <a:srgbClr val="44546A"/>
                </a:solidFill>
                <a:latin typeface="Twinkl Cursive Looped" panose="02000000000000000000" pitchFamily="2" charset="0"/>
              </a:rPr>
              <a:t>year</a:t>
            </a:r>
            <a:r>
              <a:rPr lang="en-GB" sz="3200" dirty="0">
                <a:solidFill>
                  <a:srgbClr val="44546A"/>
                </a:solidFill>
                <a:latin typeface="Twinkl Cursive Looped" panose="02000000000000000000" pitchFamily="2" charset="0"/>
              </a:rPr>
              <a:t> </a:t>
            </a:r>
            <a:r>
              <a:rPr lang="en-GB" sz="3200" dirty="0" smtClean="0">
                <a:solidFill>
                  <a:srgbClr val="44546A"/>
                </a:solidFill>
                <a:latin typeface="Twinkl Cursive Looped" panose="02000000000000000000" pitchFamily="2" charset="0"/>
              </a:rPr>
              <a:t>alongside various days within school.  </a:t>
            </a:r>
            <a:endParaRPr lang="en-GB" sz="3200" dirty="0">
              <a:solidFill>
                <a:srgbClr val="44546A"/>
              </a:solidFill>
              <a:latin typeface="Twinkl Cursive Looped" panose="02000000000000000000" pitchFamily="2" charset="0"/>
            </a:endParaRPr>
          </a:p>
        </p:txBody>
      </p:sp>
      <p:sp>
        <p:nvSpPr>
          <p:cNvPr id="6" name="Title 1">
            <a:extLst>
              <a:ext uri="{FF2B5EF4-FFF2-40B4-BE49-F238E27FC236}">
                <a16:creationId xmlns:a16="http://schemas.microsoft.com/office/drawing/2014/main" id="{AE994602-AE5A-1E9F-4578-25A9AD65D1F5}"/>
              </a:ext>
            </a:extLst>
          </p:cNvPr>
          <p:cNvSpPr txBox="1">
            <a:spLocks/>
          </p:cNvSpPr>
          <p:nvPr/>
        </p:nvSpPr>
        <p:spPr>
          <a:xfrm>
            <a:off x="8293924" y="1620012"/>
            <a:ext cx="3424136" cy="3116413"/>
          </a:xfrm>
          <a:prstGeom prst="rect">
            <a:avLst/>
          </a:prstGeom>
          <a:solidFill>
            <a:srgbClr val="D7E7CE"/>
          </a:solidFill>
          <a:ln>
            <a:solidFill>
              <a:srgbClr val="44546A"/>
            </a:solidFill>
          </a:ln>
        </p:spPr>
        <p:txBody>
          <a:bodyPr vert="horz" lIns="91440" tIns="45720" rIns="91440" bIns="45720" rtlCol="0">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Summer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15-17</a:t>
            </a:r>
            <a:r>
              <a:rPr lang="en-US" sz="2400" baseline="30000" dirty="0" smtClean="0">
                <a:latin typeface="Twinkl Cursive Looped" panose="02000000000000000000" pitchFamily="2" charset="0"/>
                <a:ea typeface="+mn-ea"/>
                <a:cs typeface="+mn-cs"/>
              </a:rPr>
              <a:t>th</a:t>
            </a:r>
            <a:r>
              <a:rPr lang="en-US" sz="2400" dirty="0" smtClean="0">
                <a:latin typeface="Twinkl Cursive Looped" panose="02000000000000000000" pitchFamily="2" charset="0"/>
                <a:ea typeface="+mn-ea"/>
                <a:cs typeface="+mn-cs"/>
              </a:rPr>
              <a:t> April – Skern Lodge</a:t>
            </a: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16</a:t>
            </a:r>
            <a:r>
              <a:rPr lang="en-US" sz="2400" baseline="30000" dirty="0" smtClean="0">
                <a:latin typeface="Twinkl Cursive Looped" panose="02000000000000000000" pitchFamily="2" charset="0"/>
                <a:ea typeface="+mn-ea"/>
                <a:cs typeface="+mn-cs"/>
              </a:rPr>
              <a:t>th</a:t>
            </a:r>
            <a:r>
              <a:rPr lang="en-US" sz="2400" dirty="0" smtClean="0">
                <a:latin typeface="Twinkl Cursive Looped" panose="02000000000000000000" pitchFamily="2" charset="0"/>
                <a:ea typeface="+mn-ea"/>
                <a:cs typeface="+mn-cs"/>
              </a:rPr>
              <a:t> May – Exeter Synagogue &amp; Mosque</a:t>
            </a: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Upotterry Airfield (TBC)</a:t>
            </a:r>
          </a:p>
          <a:p>
            <a:pPr algn="l">
              <a:spcAft>
                <a:spcPts val="600"/>
              </a:spcAft>
            </a:pP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endParaRPr lang="en-US" sz="2400" dirty="0">
              <a:solidFill>
                <a:schemeClr val="tx2"/>
              </a:solidFill>
              <a:latin typeface="Twinkl Cursive Looped" panose="02000000000000000000" pitchFamily="2" charset="0"/>
              <a:ea typeface="+mn-ea"/>
              <a:cs typeface="+mn-cs"/>
            </a:endParaRPr>
          </a:p>
        </p:txBody>
      </p:sp>
      <p:pic>
        <p:nvPicPr>
          <p:cNvPr id="7" name="Picture 6">
            <a:extLst>
              <a:ext uri="{FF2B5EF4-FFF2-40B4-BE49-F238E27FC236}">
                <a16:creationId xmlns:a16="http://schemas.microsoft.com/office/drawing/2014/main" id="{4AA39A3C-A861-638E-792F-7E462B7F7EC3}"/>
              </a:ext>
            </a:extLst>
          </p:cNvPr>
          <p:cNvPicPr>
            <a:picLocks noChangeAspect="1"/>
          </p:cNvPicPr>
          <p:nvPr/>
        </p:nvPicPr>
        <p:blipFill>
          <a:blip r:embed="rId2"/>
          <a:stretch>
            <a:fillRect/>
          </a:stretch>
        </p:blipFill>
        <p:spPr>
          <a:xfrm>
            <a:off x="10417411" y="1461"/>
            <a:ext cx="1781637" cy="1549465"/>
          </a:xfrm>
          <a:prstGeom prst="rect">
            <a:avLst/>
          </a:prstGeom>
        </p:spPr>
      </p:pic>
      <p:sp>
        <p:nvSpPr>
          <p:cNvPr id="19" name="Title 1">
            <a:extLst>
              <a:ext uri="{FF2B5EF4-FFF2-40B4-BE49-F238E27FC236}">
                <a16:creationId xmlns:a16="http://schemas.microsoft.com/office/drawing/2014/main" id="{11AF6D70-8A9B-41B3-AF34-BDA258A9D302}"/>
              </a:ext>
            </a:extLst>
          </p:cNvPr>
          <p:cNvSpPr txBox="1">
            <a:spLocks/>
          </p:cNvSpPr>
          <p:nvPr/>
        </p:nvSpPr>
        <p:spPr>
          <a:xfrm>
            <a:off x="4344762" y="1664490"/>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smtClean="0">
                <a:latin typeface="Twinkl Cursive Looped" panose="02000000000000000000" pitchFamily="2" charset="0"/>
                <a:ea typeface="+mn-ea"/>
                <a:cs typeface="+mn-cs"/>
              </a:rPr>
              <a:t>Spring </a:t>
            </a:r>
            <a:r>
              <a:rPr lang="en-US" sz="2400" b="1" dirty="0">
                <a:latin typeface="Twinkl Cursive Looped" panose="02000000000000000000" pitchFamily="2" charset="0"/>
                <a:ea typeface="+mn-ea"/>
                <a:cs typeface="+mn-cs"/>
              </a:rPr>
              <a:t>term </a:t>
            </a:r>
            <a:endParaRPr lang="en-US" sz="2400" dirty="0">
              <a:latin typeface="Twinkl Cursive Looped" panose="02000000000000000000" pitchFamily="2" charset="0"/>
              <a:ea typeface="+mn-ea"/>
              <a:cs typeface="+mn-cs"/>
            </a:endParaRPr>
          </a:p>
          <a:p>
            <a:pPr algn="l">
              <a:spcAft>
                <a:spcPts val="600"/>
              </a:spcAft>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10</a:t>
            </a:r>
            <a:r>
              <a:rPr lang="en-US" sz="2400" baseline="30000" dirty="0" smtClean="0">
                <a:latin typeface="Twinkl Cursive Looped" panose="02000000000000000000" pitchFamily="2" charset="0"/>
                <a:ea typeface="+mn-ea"/>
                <a:cs typeface="+mn-cs"/>
              </a:rPr>
              <a:t>th</a:t>
            </a:r>
            <a:r>
              <a:rPr lang="en-US" sz="2400" dirty="0" smtClean="0">
                <a:latin typeface="Twinkl Cursive Looped" panose="02000000000000000000" pitchFamily="2" charset="0"/>
                <a:ea typeface="+mn-ea"/>
                <a:cs typeface="+mn-cs"/>
              </a:rPr>
              <a:t> January – South West Water Visit</a:t>
            </a: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latin typeface="Twinkl Cursive Looped" panose="02000000000000000000" pitchFamily="2" charset="0"/>
                <a:ea typeface="+mn-ea"/>
                <a:cs typeface="+mn-cs"/>
              </a:rPr>
              <a:t>14</a:t>
            </a:r>
            <a:r>
              <a:rPr lang="en-US" sz="2400" baseline="30000" dirty="0" smtClean="0">
                <a:latin typeface="Twinkl Cursive Looped" panose="02000000000000000000" pitchFamily="2" charset="0"/>
                <a:ea typeface="+mn-ea"/>
                <a:cs typeface="+mn-cs"/>
              </a:rPr>
              <a:t>th</a:t>
            </a:r>
            <a:r>
              <a:rPr lang="en-US" sz="2400" dirty="0" smtClean="0">
                <a:latin typeface="Twinkl Cursive Looped" panose="02000000000000000000" pitchFamily="2" charset="0"/>
                <a:ea typeface="+mn-ea"/>
                <a:cs typeface="+mn-cs"/>
              </a:rPr>
              <a:t> March – Stover National Park</a:t>
            </a:r>
            <a:endParaRPr lang="en-US" sz="2400" dirty="0">
              <a:latin typeface="Twinkl Cursive Looped" panose="02000000000000000000" pitchFamily="2" charset="0"/>
              <a:ea typeface="+mn-ea"/>
              <a:cs typeface="+mn-cs"/>
            </a:endParaRPr>
          </a:p>
        </p:txBody>
      </p:sp>
    </p:spTree>
    <p:extLst>
      <p:ext uri="{BB962C8B-B14F-4D97-AF65-F5344CB8AC3E}">
        <p14:creationId xmlns:p14="http://schemas.microsoft.com/office/powerpoint/2010/main" val="837317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Communication</a:t>
            </a:r>
            <a:r>
              <a:rPr lang="en-US" sz="3600" u="sng" kern="1200" dirty="0">
                <a:solidFill>
                  <a:schemeClr val="tx2"/>
                </a:solidFill>
                <a:latin typeface="+mj-lt"/>
                <a:ea typeface="+mj-ea"/>
                <a:cs typeface="+mj-cs"/>
              </a:rPr>
              <a:t>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2149813"/>
            <a:ext cx="9833548" cy="363713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If you have any questions about anything regarding your child, please do not hesitate to contact myself as the class teacher.</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email </a:t>
            </a:r>
            <a:r>
              <a:rPr lang="en-US" sz="2400" b="1" u="sng" dirty="0">
                <a:solidFill>
                  <a:schemeClr val="tx2"/>
                </a:solidFill>
                <a:latin typeface="Twinkl Cursive Looped" panose="02000000000000000000" pitchFamily="2" charset="0"/>
                <a:ea typeface="+mn-ea"/>
                <a:cs typeface="+mn-cs"/>
              </a:rPr>
              <a:t>admin@winkleigh.devon.sch.uk </a:t>
            </a:r>
            <a:r>
              <a:rPr lang="en-US" sz="2400" dirty="0">
                <a:solidFill>
                  <a:schemeClr val="tx2"/>
                </a:solidFill>
                <a:latin typeface="Twinkl Cursive Looped" panose="02000000000000000000" pitchFamily="2" charset="0"/>
                <a:ea typeface="+mn-ea"/>
                <a:cs typeface="+mn-cs"/>
              </a:rPr>
              <a:t>.We will always try to get a reply to you within 48 hours.</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As a school, we take allegations of bullying very seriously. Should you have a concern regarding this, speak to me straight away and a full investigation will be carried out.</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3964448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Online Safety</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1550927"/>
            <a:ext cx="9833548" cy="4236020"/>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After reading the government’s most recent Keeping Children Safe in Education document, alongside our training and experiences nationally,, we would ask you to be extra vigilant with your children’s online activities at home.</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have received extra guidance regarding how we filter and monitor children’s internet usage whilst in school from the government.</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Online safety will continue to be taught as part of the ICT curriculum each term.</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1634082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022921" y="2608701"/>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Any questions?</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459019E6-5C32-E752-97DF-D8AB2217107F}"/>
              </a:ext>
            </a:extLst>
          </p:cNvPr>
          <p:cNvPicPr>
            <a:picLocks noChangeAspect="1"/>
          </p:cNvPicPr>
          <p:nvPr/>
        </p:nvPicPr>
        <p:blipFill>
          <a:blip r:embed="rId2"/>
          <a:stretch>
            <a:fillRect/>
          </a:stretch>
        </p:blipFill>
        <p:spPr>
          <a:xfrm>
            <a:off x="10417411" y="1461"/>
            <a:ext cx="1781637" cy="1549465"/>
          </a:xfrm>
          <a:prstGeom prst="rect">
            <a:avLst/>
          </a:prstGeom>
        </p:spPr>
      </p:pic>
    </p:spTree>
    <p:extLst>
      <p:ext uri="{BB962C8B-B14F-4D97-AF65-F5344CB8AC3E}">
        <p14:creationId xmlns:p14="http://schemas.microsoft.com/office/powerpoint/2010/main" val="2146325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4434</TotalTime>
  <Words>1125</Words>
  <Application>Microsoft Office PowerPoint</Application>
  <PresentationFormat>Widescreen</PresentationFormat>
  <Paragraphs>253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Times New Roman</vt:lpstr>
      <vt:lpstr>Twinkl Cursive Looped</vt:lpstr>
      <vt:lpstr>Office Theme</vt:lpstr>
      <vt:lpstr>Year Five  Welcome meeting 2023-2024 </vt:lpstr>
      <vt:lpstr>Daily routines</vt:lpstr>
      <vt:lpstr>Attendance</vt:lpstr>
      <vt:lpstr>PowerPoint Presentation</vt:lpstr>
      <vt:lpstr>PE</vt:lpstr>
      <vt:lpstr>Cooperative Learning</vt:lpstr>
      <vt:lpstr>Home learning </vt:lpstr>
      <vt:lpstr>Times tables rock stars </vt:lpstr>
      <vt:lpstr>Celebrating learning </vt:lpstr>
      <vt:lpstr>Displays and cover sheets</vt:lpstr>
      <vt:lpstr>Curriculum map</vt:lpstr>
      <vt:lpstr>Trips</vt:lpstr>
      <vt:lpstr>Communication </vt:lpstr>
      <vt:lpstr>Online Safety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Four welcome meeting</dc:title>
  <dc:creator>Miss Mclean</dc:creator>
  <cp:lastModifiedBy>Jack Walter</cp:lastModifiedBy>
  <cp:revision>44</cp:revision>
  <dcterms:created xsi:type="dcterms:W3CDTF">2021-09-13T13:45:45Z</dcterms:created>
  <dcterms:modified xsi:type="dcterms:W3CDTF">2023-09-13T12:33:41Z</dcterms:modified>
</cp:coreProperties>
</file>